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5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</p:sldIdLst>
  <p:sldSz cx="9144000" cy="5143500" type="screen16x9"/>
  <p:notesSz cx="6858000" cy="9144000"/>
  <p:embeddedFontLst>
    <p:embeddedFont>
      <p:font typeface="Alfa Slab One" panose="020B0604020202020204" charset="0"/>
      <p:regular r:id="rId55"/>
    </p:embeddedFont>
    <p:embeddedFont>
      <p:font typeface="Calibri" panose="020F0502020204030204" pitchFamily="34" charset="0"/>
      <p:regular r:id="rId56"/>
      <p:bold r:id="rId57"/>
      <p:italic r:id="rId58"/>
      <p:boldItalic r:id="rId59"/>
    </p:embeddedFont>
    <p:embeddedFont>
      <p:font typeface="Open Sans" panose="020B0604020202020204" charset="0"/>
      <p:regular r:id="rId60"/>
      <p:bold r:id="rId61"/>
      <p:italic r:id="rId62"/>
      <p:boldItalic r:id="rId63"/>
    </p:embeddedFont>
    <p:embeddedFont>
      <p:font typeface="PT Sans Narrow" panose="020B0604020202020204" charset="0"/>
      <p:regular r:id="rId64"/>
      <p:bold r:id="rId65"/>
    </p:embeddedFont>
    <p:embeddedFont>
      <p:font typeface="Verdana" panose="020B0604030504040204" pitchFamily="34" charset="0"/>
      <p:regular r:id="rId66"/>
      <p:bold r:id="rId67"/>
      <p:italic r:id="rId68"/>
      <p:boldItalic r:id="rId6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Hannah Dostal" initials="" lastIdx="1" clrIdx="0"/>
  <p:cmAuthor id="1" name="Tisha Ewen-Smith" initials="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F9F8CE65-7198-4311-BF4E-BBAD9E4AD374}">
  <a:tblStyle styleId="{F9F8CE65-7198-4311-BF4E-BBAD9E4AD37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D70C0BE4-96BD-477F-AE4F-4D168EBF7D0A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4" d="100"/>
          <a:sy n="84" d="100"/>
        </p:scale>
        <p:origin x="780" y="4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font" Target="fonts/font1.fntdata"/><Relationship Id="rId63" Type="http://schemas.openxmlformats.org/officeDocument/2006/relationships/font" Target="fonts/font9.fntdata"/><Relationship Id="rId68" Type="http://schemas.openxmlformats.org/officeDocument/2006/relationships/font" Target="fonts/font14.fntdata"/><Relationship Id="rId7" Type="http://schemas.openxmlformats.org/officeDocument/2006/relationships/slide" Target="slides/slide6.xml"/><Relationship Id="rId71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font" Target="fonts/font4.fntdata"/><Relationship Id="rId66" Type="http://schemas.openxmlformats.org/officeDocument/2006/relationships/font" Target="fonts/font12.fntdata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3.fntdata"/><Relationship Id="rId61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font" Target="fonts/font6.fntdata"/><Relationship Id="rId65" Type="http://schemas.openxmlformats.org/officeDocument/2006/relationships/font" Target="fonts/font11.fntdata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2.fntdata"/><Relationship Id="rId64" Type="http://schemas.openxmlformats.org/officeDocument/2006/relationships/font" Target="fonts/font10.fntdata"/><Relationship Id="rId69" Type="http://schemas.openxmlformats.org/officeDocument/2006/relationships/font" Target="fonts/font15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5.fntdata"/><Relationship Id="rId67" Type="http://schemas.openxmlformats.org/officeDocument/2006/relationships/font" Target="fonts/font13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62" Type="http://schemas.openxmlformats.org/officeDocument/2006/relationships/font" Target="fonts/font8.fntdata"/><Relationship Id="rId7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9-06-08T18:39:53.864" idx="1">
    <p:pos x="104" y="509"/>
    <p:text>WOW!</p:text>
  </p:cm>
  <p:cm authorId="1" dt="2019-06-08T18:39:53.864" idx="1">
    <p:pos x="104" y="509"/>
    <p:text>Good wow or bad wow?</p:tex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5965f4616d_2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5965f4616d_2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5944f691a6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5944f691a6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585f0bd2c5_0_1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585f0bd2c5_0_1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5881c85a16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5881c85a16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JSL Classes: </a:t>
            </a:r>
            <a:endParaRPr/>
          </a:p>
          <a:p>
            <a:pPr marL="91440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Char char="○"/>
            </a:pPr>
            <a:r>
              <a:rPr lang="en" sz="1200" b="1">
                <a:latin typeface="PT Sans Narrow"/>
                <a:ea typeface="PT Sans Narrow"/>
                <a:cs typeface="PT Sans Narrow"/>
                <a:sym typeface="PT Sans Narrow"/>
              </a:rPr>
              <a:t>Once a week intervention for 2.5 hours for 13 weeks</a:t>
            </a:r>
            <a:endParaRPr sz="1200" b="1">
              <a:latin typeface="PT Sans Narrow"/>
              <a:ea typeface="PT Sans Narrow"/>
              <a:cs typeface="PT Sans Narrow"/>
              <a:sym typeface="PT Sans Narrow"/>
            </a:endParaRPr>
          </a:p>
          <a:p>
            <a:pPr marL="91440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Char char="○"/>
            </a:pPr>
            <a:r>
              <a:rPr lang="en" sz="1200" b="1">
                <a:latin typeface="PT Sans Narrow"/>
                <a:ea typeface="PT Sans Narrow"/>
                <a:cs typeface="PT Sans Narrow"/>
                <a:sym typeface="PT Sans Narrow"/>
              </a:rPr>
              <a:t>Classes held across parishes to increase the reach </a:t>
            </a:r>
            <a:endParaRPr sz="1200" b="1">
              <a:latin typeface="PT Sans Narrow"/>
              <a:ea typeface="PT Sans Narrow"/>
              <a:cs typeface="PT Sans Narrow"/>
              <a:sym typeface="PT Sans Narrow"/>
            </a:endParaRPr>
          </a:p>
          <a:p>
            <a:pPr marL="91440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Char char="○"/>
            </a:pPr>
            <a:r>
              <a:rPr lang="en" sz="1200" b="1">
                <a:latin typeface="PT Sans Narrow"/>
                <a:ea typeface="PT Sans Narrow"/>
                <a:cs typeface="PT Sans Narrow"/>
                <a:sym typeface="PT Sans Narrow"/>
              </a:rPr>
              <a:t>Focus on training parents in JSL (Vocabulary, Linguistics and Deaf Culture)</a:t>
            </a:r>
            <a:endParaRPr sz="1200" b="1">
              <a:latin typeface="PT Sans Narrow"/>
              <a:ea typeface="PT Sans Narrow"/>
              <a:cs typeface="PT Sans Narrow"/>
              <a:sym typeface="PT Sans Narrow"/>
            </a:endParaRPr>
          </a:p>
          <a:p>
            <a:pPr marL="91440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Char char="○"/>
            </a:pPr>
            <a:r>
              <a:rPr lang="en" sz="1200" b="1">
                <a:latin typeface="PT Sans Narrow"/>
                <a:ea typeface="PT Sans Narrow"/>
                <a:cs typeface="PT Sans Narrow"/>
                <a:sym typeface="PT Sans Narrow"/>
              </a:rPr>
              <a:t>Delivered solely by trained tutors who are Deaf</a:t>
            </a:r>
            <a:endParaRPr sz="1200" b="1">
              <a:latin typeface="PT Sans Narrow"/>
              <a:ea typeface="PT Sans Narrow"/>
              <a:cs typeface="PT Sans Narrow"/>
              <a:sym typeface="PT Sans Narrow"/>
            </a:endParaRPr>
          </a:p>
          <a:p>
            <a:pPr marL="91440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Char char="○"/>
            </a:pPr>
            <a:r>
              <a:rPr lang="en" sz="1200" b="1">
                <a:latin typeface="PT Sans Narrow"/>
                <a:ea typeface="PT Sans Narrow"/>
                <a:cs typeface="PT Sans Narrow"/>
                <a:sym typeface="PT Sans Narrow"/>
              </a:rPr>
              <a:t>Weekly assessments - theory and receptive JSL</a:t>
            </a:r>
            <a:endParaRPr sz="1200" b="1">
              <a:latin typeface="PT Sans Narrow"/>
              <a:ea typeface="PT Sans Narrow"/>
              <a:cs typeface="PT Sans Narrow"/>
              <a:sym typeface="PT Sans Narrow"/>
            </a:endParaRPr>
          </a:p>
          <a:p>
            <a:pPr marL="91440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Char char="○"/>
            </a:pPr>
            <a:r>
              <a:rPr lang="en" sz="1200" b="1">
                <a:latin typeface="PT Sans Narrow"/>
                <a:ea typeface="PT Sans Narrow"/>
                <a:cs typeface="PT Sans Narrow"/>
                <a:sym typeface="PT Sans Narrow"/>
              </a:rPr>
              <a:t>Final comprehensive examinations - theory and practical</a:t>
            </a:r>
            <a:endParaRPr sz="1200" b="1">
              <a:latin typeface="PT Sans Narrow"/>
              <a:ea typeface="PT Sans Narrow"/>
              <a:cs typeface="PT Sans Narrow"/>
              <a:sym typeface="PT Sans Narrow"/>
            </a:endParaRPr>
          </a:p>
          <a:p>
            <a:pPr marL="91440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Char char="○"/>
            </a:pPr>
            <a:r>
              <a:rPr lang="en" sz="1200" b="1">
                <a:latin typeface="PT Sans Narrow"/>
                <a:ea typeface="PT Sans Narrow"/>
                <a:cs typeface="PT Sans Narrow"/>
                <a:sym typeface="PT Sans Narrow"/>
              </a:rPr>
              <a:t>Pass mark of 50%</a:t>
            </a:r>
            <a:endParaRPr sz="12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59482d42e1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59482d42e1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586197436a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586197436a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5944f691a6_0_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5944f691a6_0_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51a0f583be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51a0f583be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Parent Silent Weekends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JSL &amp; Literacy Enrichment Weekend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Parents Days</a:t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5963524102_0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Google Shape;186;g5963524102_0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Parent Silent Weekends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JSL &amp; Literacy Enrichment Weekend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Parents Day</a:t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5963524102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5963524102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Identifying parents with JSL Skills posed a challenge</a:t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5952743f9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Google Shape;201;g5952743f9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Identifying parents with JSL Skills posed a challenge</a:t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585f0bd2c5_0_1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585f0bd2c5_0_1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5952743f9c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Google Shape;209;g5952743f9c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5952743f9c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5952743f9c_0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5944f691a6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5944f691a6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58b2304661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" name="Google Shape;230;g58b2304661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Discuss the breakdown</a:t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5944f691a6_0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" name="Google Shape;236;g5944f691a6_0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5944f691a6_0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Google Shape;244;g5944f691a6_0_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58b2304661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" name="Google Shape;251;g58b2304661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Most parents are single parents (matriarchal)</a:t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g596771c0a0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8" name="Google Shape;258;g596771c0a0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Most parents are single parents (matriarchal)</a:t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596771c0a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" name="Google Shape;264;g596771c0a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556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Times New Roman"/>
              <a:buChar char="●"/>
            </a:pPr>
            <a:r>
              <a:rPr lang="en" sz="2000" b="1">
                <a:latin typeface="PT Sans Narrow"/>
                <a:ea typeface="PT Sans Narrow"/>
                <a:cs typeface="PT Sans Narrow"/>
                <a:sym typeface="PT Sans Narrow"/>
              </a:rPr>
              <a:t>Signing JSL was challenging for most parents</a:t>
            </a:r>
            <a:r>
              <a:rPr lang="en" sz="2000">
                <a:latin typeface="PT Sans Narrow"/>
                <a:ea typeface="PT Sans Narrow"/>
                <a:cs typeface="PT Sans Narrow"/>
                <a:sym typeface="PT Sans Narrow"/>
              </a:rPr>
              <a:t>, as they struggled with understanding the language and remembering the signs </a:t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596771c0a0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" name="Google Shape;271;g596771c0a0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556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Times New Roman"/>
              <a:buChar char="●"/>
            </a:pPr>
            <a:r>
              <a:rPr lang="en" sz="2000" b="1">
                <a:latin typeface="PT Sans Narrow"/>
                <a:ea typeface="PT Sans Narrow"/>
                <a:cs typeface="PT Sans Narrow"/>
                <a:sym typeface="PT Sans Narrow"/>
              </a:rPr>
              <a:t>Signing JSL was challenging for most parents</a:t>
            </a:r>
            <a:r>
              <a:rPr lang="en" sz="2000">
                <a:latin typeface="PT Sans Narrow"/>
                <a:ea typeface="PT Sans Narrow"/>
                <a:cs typeface="PT Sans Narrow"/>
                <a:sym typeface="PT Sans Narrow"/>
              </a:rPr>
              <a:t>, as they struggled with understanding the language and remembering the signs </a:t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59580eaa1d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59580eaa1d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g51a0f583b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8" name="Google Shape;278;g51a0f583be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596771c39e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4" name="Google Shape;284;g596771c39e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g58b2304661_0_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2" name="Google Shape;292;g58b2304661_0_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g5952743f9c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8" name="Google Shape;298;g5952743f9c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g5963524102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5" name="Google Shape;305;g5963524102_0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Frequency still remains an issue</a:t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5952743f9c_0_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1" name="Google Shape;311;g5952743f9c_0_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59527440e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7" name="Google Shape;317;g59527440e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g585f0bd2c5_0_1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6" name="Google Shape;326;g585f0bd2c5_0_1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Emerging from Group support discussions, </a:t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g5963524102_0_1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4" name="Google Shape;334;g5963524102_0_1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Emerging from Group support discussions, </a:t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g5952743f9c_0_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2" name="Google Shape;342;g5952743f9c_0_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585f0bd2c5_0_1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585f0bd2c5_0_1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g5963524102_0_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9" name="Google Shape;349;g5963524102_0_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g5963524102_0_1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8" name="Google Shape;358;g5963524102_0_1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g5944f691a6_0_1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7" name="Google Shape;367;g5944f691a6_0_1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Please bear in mind, the parents have D/HH children who are AT LEAST 6 years old. Some as old as 20 years old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g5963524102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4" name="Google Shape;374;g5963524102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g59482d42e1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1" name="Google Shape;381;g59482d42e1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5963524102_0_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Google Shape;388;g5963524102_0_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g51a0f583be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4" name="Google Shape;394;g51a0f583be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g51abc4a8cf_1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0" name="Google Shape;400;g51abc4a8cf_1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g59482d42e1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7" name="Google Shape;407;g59482d42e1_0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g5965f4616d_2_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5" name="Google Shape;415;g5965f4616d_2_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585f0bd2c5_0_1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585f0bd2c5_0_1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g5965f4616d_2_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2" name="Google Shape;422;g5965f4616d_2_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g5b5d5dc569_0_1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8" name="Google Shape;428;g5b5d5dc569_0_1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g51abc4a8cf_1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4" name="Google Shape;434;g51abc4a8cf_1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58742f8ef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58742f8ef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585f0bd2c5_0_1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585f0bd2c5_0_1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5952743f9c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5952743f9c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5944f691a6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5944f691a6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Google Shape;10;p2"/>
          <p:cNvCxnSpPr/>
          <p:nvPr/>
        </p:nvCxnSpPr>
        <p:spPr>
          <a:xfrm>
            <a:off x="7007735" y="3176888"/>
            <a:ext cx="562200" cy="0"/>
          </a:xfrm>
          <a:prstGeom prst="straightConnector1">
            <a:avLst/>
          </a:prstGeom>
          <a:noFill/>
          <a:ln w="762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1" name="Google Shape;11;p2"/>
          <p:cNvCxnSpPr/>
          <p:nvPr/>
        </p:nvCxnSpPr>
        <p:spPr>
          <a:xfrm>
            <a:off x="1575035" y="3158252"/>
            <a:ext cx="562200" cy="0"/>
          </a:xfrm>
          <a:prstGeom prst="straightConnector1">
            <a:avLst/>
          </a:prstGeom>
          <a:noFill/>
          <a:ln w="762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12" name="Google Shape;12;p2"/>
          <p:cNvGrpSpPr/>
          <p:nvPr/>
        </p:nvGrpSpPr>
        <p:grpSpPr>
          <a:xfrm>
            <a:off x="1004144" y="1022025"/>
            <a:ext cx="7136668" cy="152400"/>
            <a:chOff x="1346429" y="1011300"/>
            <a:chExt cx="6452100" cy="152400"/>
          </a:xfrm>
        </p:grpSpPr>
        <p:cxnSp>
          <p:nvCxnSpPr>
            <p:cNvPr id="13" name="Google Shape;13;p2"/>
            <p:cNvCxnSpPr/>
            <p:nvPr/>
          </p:nvCxnSpPr>
          <p:spPr>
            <a:xfrm rot="10800000">
              <a:off x="1346429" y="1011300"/>
              <a:ext cx="6452100" cy="0"/>
            </a:xfrm>
            <a:prstGeom prst="straightConnector1">
              <a:avLst/>
            </a:prstGeom>
            <a:noFill/>
            <a:ln w="762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4" name="Google Shape;14;p2"/>
            <p:cNvCxnSpPr/>
            <p:nvPr/>
          </p:nvCxnSpPr>
          <p:spPr>
            <a:xfrm rot="10800000">
              <a:off x="1346429" y="1163700"/>
              <a:ext cx="64521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15" name="Google Shape;15;p2"/>
          <p:cNvGrpSpPr/>
          <p:nvPr/>
        </p:nvGrpSpPr>
        <p:grpSpPr>
          <a:xfrm>
            <a:off x="1004151" y="3969100"/>
            <a:ext cx="7136668" cy="152400"/>
            <a:chOff x="1346435" y="3969088"/>
            <a:chExt cx="6452100" cy="152400"/>
          </a:xfrm>
        </p:grpSpPr>
        <p:cxnSp>
          <p:nvCxnSpPr>
            <p:cNvPr id="16" name="Google Shape;16;p2"/>
            <p:cNvCxnSpPr/>
            <p:nvPr/>
          </p:nvCxnSpPr>
          <p:spPr>
            <a:xfrm>
              <a:off x="1346435" y="4121488"/>
              <a:ext cx="6452100" cy="0"/>
            </a:xfrm>
            <a:prstGeom prst="straightConnector1">
              <a:avLst/>
            </a:prstGeom>
            <a:noFill/>
            <a:ln w="762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7" name="Google Shape;17;p2"/>
            <p:cNvCxnSpPr/>
            <p:nvPr/>
          </p:nvCxnSpPr>
          <p:spPr>
            <a:xfrm>
              <a:off x="1346435" y="3969088"/>
              <a:ext cx="64521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18" name="Google Shape;18;p2"/>
          <p:cNvSpPr txBox="1">
            <a:spLocks noGrp="1"/>
          </p:cNvSpPr>
          <p:nvPr>
            <p:ph type="ctrTitle"/>
          </p:nvPr>
        </p:nvSpPr>
        <p:spPr>
          <a:xfrm>
            <a:off x="1004150" y="1751764"/>
            <a:ext cx="7136700" cy="102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1pPr>
            <a:lvl2pPr lvl="1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2pPr>
            <a:lvl3pPr lvl="2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3pPr>
            <a:lvl4pPr lvl="3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4pPr>
            <a:lvl5pPr lvl="4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5pPr>
            <a:lvl6pPr lvl="5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6pPr>
            <a:lvl7pPr lvl="6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7pPr>
            <a:lvl8pPr lvl="7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8pPr>
            <a:lvl9pPr lvl="8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subTitle" idx="1"/>
          </p:nvPr>
        </p:nvSpPr>
        <p:spPr>
          <a:xfrm>
            <a:off x="2137225" y="2850039"/>
            <a:ext cx="48705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1"/>
          <p:cNvSpPr/>
          <p:nvPr/>
        </p:nvSpPr>
        <p:spPr>
          <a:xfrm>
            <a:off x="-75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304850"/>
            <a:ext cx="8520600" cy="153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8" name="Google Shape;58;p11"/>
          <p:cNvSpPr txBox="1">
            <a:spLocks noGrp="1"/>
          </p:cNvSpPr>
          <p:nvPr>
            <p:ph type="body" idx="1"/>
          </p:nvPr>
        </p:nvSpPr>
        <p:spPr>
          <a:xfrm>
            <a:off x="311700" y="2995650"/>
            <a:ext cx="8520600" cy="107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9" name="Google Shape;59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/>
          <p:nvPr/>
        </p:nvSpPr>
        <p:spPr>
          <a:xfrm>
            <a:off x="-50" y="2571900"/>
            <a:ext cx="9144000" cy="2571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title"/>
          </p:nvPr>
        </p:nvSpPr>
        <p:spPr>
          <a:xfrm>
            <a:off x="311700" y="814800"/>
            <a:ext cx="8571300" cy="94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/>
          <p:nvPr/>
        </p:nvSpPr>
        <p:spPr>
          <a:xfrm>
            <a:off x="-75" y="5045700"/>
            <a:ext cx="9144000" cy="97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body" idx="1"/>
          </p:nvPr>
        </p:nvSpPr>
        <p:spPr>
          <a:xfrm>
            <a:off x="311700" y="1266175"/>
            <a:ext cx="39999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body" idx="2"/>
          </p:nvPr>
        </p:nvSpPr>
        <p:spPr>
          <a:xfrm>
            <a:off x="4832400" y="1266175"/>
            <a:ext cx="39999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0" name="Google Shape;4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41" name="Google Shape;4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6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8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56136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4" name="Google Shape;4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9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7" name="Google Shape;47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8" name="Google Shape;48;p9"/>
          <p:cNvSpPr txBox="1">
            <a:spLocks noGrp="1"/>
          </p:cNvSpPr>
          <p:nvPr>
            <p:ph type="title"/>
          </p:nvPr>
        </p:nvSpPr>
        <p:spPr>
          <a:xfrm>
            <a:off x="265500" y="1039675"/>
            <a:ext cx="4045200" cy="1675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9" name="Google Shape;49;p9"/>
          <p:cNvSpPr txBox="1">
            <a:spLocks noGrp="1"/>
          </p:cNvSpPr>
          <p:nvPr>
            <p:ph type="subTitle" idx="1"/>
          </p:nvPr>
        </p:nvSpPr>
        <p:spPr>
          <a:xfrm>
            <a:off x="265500" y="27268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50" name="Google Shape;50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1" name="Google Shape;51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0"/>
          <p:cNvSpPr txBox="1">
            <a:spLocks noGrp="1"/>
          </p:cNvSpPr>
          <p:nvPr>
            <p:ph type="body" idx="1"/>
          </p:nvPr>
        </p:nvSpPr>
        <p:spPr>
          <a:xfrm>
            <a:off x="311700" y="4230725"/>
            <a:ext cx="59988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T Sans Narrow"/>
              <a:buNone/>
              <a:defRPr sz="2400">
                <a:latin typeface="PT Sans Narrow"/>
                <a:ea typeface="PT Sans Narrow"/>
                <a:cs typeface="PT Sans Narrow"/>
                <a:sym typeface="PT Sans Narrow"/>
              </a:defRPr>
            </a:lvl1pPr>
          </a:lstStyle>
          <a:p>
            <a:endParaRPr/>
          </a:p>
        </p:txBody>
      </p:sp>
      <p:sp>
        <p:nvSpPr>
          <p:cNvPr id="54" name="Google Shape;54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tropic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pen Sans"/>
              <a:buChar char="●"/>
              <a:defRPr sz="18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.jpg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9.jpg"/><Relationship Id="rId4" Type="http://schemas.openxmlformats.org/officeDocument/2006/relationships/image" Target="../media/image2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0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8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cbi.nlm.nih.gov/pubmed/?term=Joseph%20LN%5BAuthor%5D&amp;cauthor=true&amp;cauthor_uid=29937887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GZRF7rc2e8SyvJ23Byb_hnHhg1lFqaD6/view" TargetMode="External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6.jp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oveltyjournals.com/" TargetMode="External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pioj.gov.jm/Portals/0/Social_Sector/FINAL-DeafStudy-Oct-7-2015(merged%20with%20Deafness%20Terminology).pdf" TargetMode="External"/><Relationship Id="rId5" Type="http://schemas.openxmlformats.org/officeDocument/2006/relationships/hyperlink" Target="https://doi.org/10.1093/deafed/ent041" TargetMode="External"/><Relationship Id="rId4" Type="http://schemas.openxmlformats.org/officeDocument/2006/relationships/hyperlink" Target="https://www.nidcd.nih.gov/health/statistics/quick-statistics-hearing#pdf" TargetMode="Externa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3"/>
          <p:cNvSpPr txBox="1">
            <a:spLocks noGrp="1"/>
          </p:cNvSpPr>
          <p:nvPr>
            <p:ph type="ctrTitle"/>
          </p:nvPr>
        </p:nvSpPr>
        <p:spPr>
          <a:xfrm>
            <a:off x="1004150" y="1751764"/>
            <a:ext cx="7136700" cy="102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/>
              <a:t>Partnering with Parents in Jamaican Sign Language (JSL)</a:t>
            </a:r>
            <a:endParaRPr sz="4800"/>
          </a:p>
        </p:txBody>
      </p:sp>
      <p:sp>
        <p:nvSpPr>
          <p:cNvPr id="67" name="Google Shape;67;p13"/>
          <p:cNvSpPr txBox="1">
            <a:spLocks noGrp="1"/>
          </p:cNvSpPr>
          <p:nvPr>
            <p:ph type="subTitle" idx="1"/>
          </p:nvPr>
        </p:nvSpPr>
        <p:spPr>
          <a:xfrm>
            <a:off x="2137225" y="2850053"/>
            <a:ext cx="4870500" cy="102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>
                <a:latin typeface="PT Sans Narrow"/>
                <a:ea typeface="PT Sans Narrow"/>
                <a:cs typeface="PT Sans Narrow"/>
                <a:sym typeface="PT Sans Narrow"/>
              </a:rPr>
              <a:t>Presenters: </a:t>
            </a:r>
            <a:r>
              <a:rPr lang="en" sz="1400">
                <a:latin typeface="PT Sans Narrow"/>
                <a:ea typeface="PT Sans Narrow"/>
                <a:cs typeface="PT Sans Narrow"/>
                <a:sym typeface="PT Sans Narrow"/>
              </a:rPr>
              <a:t>Zandrea Pitterson, Marissa Phillips and Tisha Ewen-Smith</a:t>
            </a:r>
            <a:endParaRPr sz="1400">
              <a:latin typeface="PT Sans Narrow"/>
              <a:ea typeface="PT Sans Narrow"/>
              <a:cs typeface="PT Sans Narrow"/>
              <a:sym typeface="PT Sans Narrow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>
                <a:latin typeface="PT Sans Narrow"/>
                <a:ea typeface="PT Sans Narrow"/>
                <a:cs typeface="PT Sans Narrow"/>
                <a:sym typeface="PT Sans Narrow"/>
              </a:rPr>
              <a:t>Authors</a:t>
            </a:r>
            <a:r>
              <a:rPr lang="en" sz="1400">
                <a:latin typeface="PT Sans Narrow"/>
                <a:ea typeface="PT Sans Narrow"/>
                <a:cs typeface="PT Sans Narrow"/>
                <a:sym typeface="PT Sans Narrow"/>
              </a:rPr>
              <a:t>: Shauna-Kaye McArthur, Tisha Ewen-Smith, Jessica Scott and Hannah Dostal</a:t>
            </a:r>
            <a:endParaRPr sz="1400">
              <a:latin typeface="PT Sans Narrow"/>
              <a:ea typeface="PT Sans Narrow"/>
              <a:cs typeface="PT Sans Narrow"/>
              <a:sym typeface="PT Sans Narrow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>
                <a:latin typeface="PT Sans Narrow"/>
                <a:ea typeface="PT Sans Narrow"/>
                <a:cs typeface="PT Sans Narrow"/>
                <a:sym typeface="PT Sans Narrow"/>
              </a:rPr>
              <a:t>NATIONAL DEAF EDUCATION CONFERENCE, JUNE 2019</a:t>
            </a:r>
            <a:endParaRPr sz="1400" b="1"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pic>
        <p:nvPicPr>
          <p:cNvPr id="68" name="Google Shape;68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76200" y="3888625"/>
            <a:ext cx="1556825" cy="1331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15475" y="4039651"/>
            <a:ext cx="1428525" cy="1103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Description of Sample</a:t>
            </a:r>
            <a:endParaRPr/>
          </a:p>
        </p:txBody>
      </p:sp>
      <p:sp>
        <p:nvSpPr>
          <p:cNvPr id="130" name="Google Shape;130;p22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PT Sans Narrow"/>
              <a:buChar char="●"/>
            </a:pPr>
            <a:r>
              <a:rPr lang="en" sz="2000">
                <a:solidFill>
                  <a:srgbClr val="000000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Approximately </a:t>
            </a:r>
            <a:r>
              <a:rPr lang="en" sz="2000" b="1" u="sng">
                <a:solidFill>
                  <a:srgbClr val="000000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100</a:t>
            </a:r>
            <a:r>
              <a:rPr lang="en" sz="2000">
                <a:solidFill>
                  <a:srgbClr val="000000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 parents participating at least once in the 1st round of the Weekend Workshops</a:t>
            </a:r>
            <a:endParaRPr sz="2000">
              <a:solidFill>
                <a:srgbClr val="000000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  <a:p>
            <a:pPr marL="45720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PT Sans Narrow"/>
              <a:buChar char="●"/>
            </a:pPr>
            <a:r>
              <a:rPr lang="en" sz="2000">
                <a:solidFill>
                  <a:srgbClr val="000000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30% of those who attended first round participated in the follow-up workshop</a:t>
            </a:r>
            <a:endParaRPr sz="2000">
              <a:solidFill>
                <a:srgbClr val="000000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  <a:p>
            <a:pPr marL="45720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PT Sans Narrow"/>
              <a:buChar char="●"/>
            </a:pPr>
            <a:r>
              <a:rPr lang="en" sz="2000">
                <a:solidFill>
                  <a:srgbClr val="000000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Only one member of a family was invited (with exceptions)</a:t>
            </a:r>
            <a:endParaRPr sz="2000">
              <a:solidFill>
                <a:srgbClr val="000000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  <a:p>
            <a:pPr marL="45720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PT Sans Narrow"/>
              <a:buChar char="●"/>
            </a:pPr>
            <a:r>
              <a:rPr lang="en" sz="2000">
                <a:solidFill>
                  <a:srgbClr val="000000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Majority of parents were hearing (92%), 5% Deaf, 3% Hard of Hearing</a:t>
            </a:r>
            <a:endParaRPr sz="2000">
              <a:solidFill>
                <a:srgbClr val="000000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  <a:p>
            <a:pPr marL="45720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PT Sans Narrow"/>
              <a:buChar char="●"/>
            </a:pPr>
            <a:r>
              <a:rPr lang="en" sz="2000">
                <a:solidFill>
                  <a:srgbClr val="000000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Majority (90%) were females - mothers, grandmothers, aunts, sisters. </a:t>
            </a:r>
            <a:endParaRPr sz="2000">
              <a:solidFill>
                <a:srgbClr val="000000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3"/>
          <p:cNvSpPr txBox="1">
            <a:spLocks noGrp="1"/>
          </p:cNvSpPr>
          <p:nvPr>
            <p:ph type="title"/>
          </p:nvPr>
        </p:nvSpPr>
        <p:spPr>
          <a:xfrm>
            <a:off x="106250" y="576175"/>
            <a:ext cx="5735700" cy="162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u="sng">
                <a:solidFill>
                  <a:srgbClr val="000000"/>
                </a:solidFill>
              </a:rPr>
              <a:t>LOCAL CHALLENGE # 1: </a:t>
            </a:r>
            <a:endParaRPr sz="3000" u="sng">
              <a:solidFill>
                <a:srgbClr val="000000"/>
              </a:solidFill>
            </a:endParaRPr>
          </a:p>
          <a:p>
            <a:pPr marL="457200" lvl="0" indent="0" algn="ctr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3000">
                <a:solidFill>
                  <a:srgbClr val="FF9900"/>
                </a:solidFill>
              </a:rPr>
              <a:t>Parents of students who are Deaf and Hard of Hearing are </a:t>
            </a:r>
            <a:r>
              <a:rPr lang="en" sz="3000" i="1" u="sng">
                <a:solidFill>
                  <a:srgbClr val="FF9900"/>
                </a:solidFill>
              </a:rPr>
              <a:t>not</a:t>
            </a:r>
            <a:r>
              <a:rPr lang="en" sz="3000">
                <a:solidFill>
                  <a:srgbClr val="FF9900"/>
                </a:solidFill>
              </a:rPr>
              <a:t> proficient JSL Signers</a:t>
            </a:r>
            <a:endParaRPr sz="3000">
              <a:solidFill>
                <a:srgbClr val="FF9900"/>
              </a:solidFill>
            </a:endParaRPr>
          </a:p>
        </p:txBody>
      </p:sp>
      <p:sp>
        <p:nvSpPr>
          <p:cNvPr id="136" name="Google Shape;136;p23"/>
          <p:cNvSpPr txBox="1"/>
          <p:nvPr/>
        </p:nvSpPr>
        <p:spPr>
          <a:xfrm>
            <a:off x="336050" y="3712650"/>
            <a:ext cx="5382000" cy="129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7916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" sz="2600" b="1">
                <a:solidFill>
                  <a:srgbClr val="FFFFFF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 </a:t>
            </a:r>
            <a:r>
              <a:rPr lang="en" sz="2200" b="1">
                <a:solidFill>
                  <a:srgbClr val="FFFFFF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“I learn a lot because I learn to spell ma name I learn to spell ma daughter’s name. I can count from one to  ten, I learn a lot and I enjoy maself”</a:t>
            </a:r>
            <a:endParaRPr sz="2200" b="1">
              <a:solidFill>
                <a:srgbClr val="FFFFFF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pic>
        <p:nvPicPr>
          <p:cNvPr id="137" name="Google Shape;137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98998" y="0"/>
            <a:ext cx="3245005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4"/>
          <p:cNvSpPr txBox="1">
            <a:spLocks noGrp="1"/>
          </p:cNvSpPr>
          <p:nvPr>
            <p:ph type="title"/>
          </p:nvPr>
        </p:nvSpPr>
        <p:spPr>
          <a:xfrm>
            <a:off x="311700" y="228050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Intervention and Measures</a:t>
            </a:r>
            <a:endParaRPr/>
          </a:p>
        </p:txBody>
      </p:sp>
      <p:sp>
        <p:nvSpPr>
          <p:cNvPr id="143" name="Google Shape;143;p24"/>
          <p:cNvSpPr txBox="1">
            <a:spLocks noGrp="1"/>
          </p:cNvSpPr>
          <p:nvPr>
            <p:ph type="body" idx="1"/>
          </p:nvPr>
        </p:nvSpPr>
        <p:spPr>
          <a:xfrm>
            <a:off x="121200" y="935450"/>
            <a:ext cx="9022800" cy="404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>
              <a:solidFill>
                <a:srgbClr val="FF0000"/>
              </a:solidFill>
            </a:endParaRPr>
          </a:p>
        </p:txBody>
      </p:sp>
      <p:sp>
        <p:nvSpPr>
          <p:cNvPr id="144" name="Google Shape;144;p24"/>
          <p:cNvSpPr txBox="1"/>
          <p:nvPr/>
        </p:nvSpPr>
        <p:spPr>
          <a:xfrm>
            <a:off x="279800" y="1120475"/>
            <a:ext cx="8442300" cy="607500"/>
          </a:xfrm>
          <a:prstGeom prst="rect">
            <a:avLst/>
          </a:prstGeom>
          <a:noFill/>
          <a:ln w="28575" cap="flat" cmpd="sng">
            <a:solidFill>
              <a:srgbClr val="93C47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latin typeface="Open Sans"/>
                <a:ea typeface="Open Sans"/>
                <a:cs typeface="Open Sans"/>
                <a:sym typeface="Open Sans"/>
              </a:rPr>
              <a:t>Jamaican Sign Language Classes for Parents</a:t>
            </a:r>
            <a:endParaRPr sz="22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45" name="Google Shape;145;p24"/>
          <p:cNvSpPr txBox="1"/>
          <p:nvPr/>
        </p:nvSpPr>
        <p:spPr>
          <a:xfrm>
            <a:off x="279800" y="2072975"/>
            <a:ext cx="8442300" cy="607500"/>
          </a:xfrm>
          <a:prstGeom prst="rect">
            <a:avLst/>
          </a:prstGeom>
          <a:noFill/>
          <a:ln w="28575" cap="flat" cmpd="sng">
            <a:solidFill>
              <a:srgbClr val="6AA84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latin typeface="Open Sans"/>
                <a:ea typeface="Open Sans"/>
                <a:cs typeface="Open Sans"/>
                <a:sym typeface="Open Sans"/>
              </a:rPr>
              <a:t>Parent Silent Weekends (Voice-Off) </a:t>
            </a:r>
            <a:endParaRPr sz="22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46" name="Google Shape;146;p24"/>
          <p:cNvSpPr txBox="1"/>
          <p:nvPr/>
        </p:nvSpPr>
        <p:spPr>
          <a:xfrm>
            <a:off x="279800" y="3025475"/>
            <a:ext cx="8442300" cy="898800"/>
          </a:xfrm>
          <a:prstGeom prst="rect">
            <a:avLst/>
          </a:prstGeom>
          <a:noFill/>
          <a:ln w="28575" cap="flat" cmpd="sng">
            <a:solidFill>
              <a:srgbClr val="274E1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latin typeface="Open Sans"/>
                <a:ea typeface="Open Sans"/>
                <a:cs typeface="Open Sans"/>
                <a:sym typeface="Open Sans"/>
              </a:rPr>
              <a:t>Jamaican Sign Language &amp; Enrichment Weekends for Teacher, Parents and their children/wards</a:t>
            </a:r>
            <a:endParaRPr sz="22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47" name="Google Shape;147;p24"/>
          <p:cNvSpPr txBox="1"/>
          <p:nvPr/>
        </p:nvSpPr>
        <p:spPr>
          <a:xfrm>
            <a:off x="279800" y="4269275"/>
            <a:ext cx="8442300" cy="607500"/>
          </a:xfrm>
          <a:prstGeom prst="rect">
            <a:avLst/>
          </a:prstGeom>
          <a:noFill/>
          <a:ln w="28575" cap="flat" cmpd="sng">
            <a:solidFill>
              <a:srgbClr val="274E1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latin typeface="Open Sans"/>
                <a:ea typeface="Open Sans"/>
                <a:cs typeface="Open Sans"/>
                <a:sym typeface="Open Sans"/>
              </a:rPr>
              <a:t>What’s App Parent Groups - JSL Videos</a:t>
            </a:r>
            <a:endParaRPr sz="2200"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5"/>
          <p:cNvSpPr txBox="1">
            <a:spLocks noGrp="1"/>
          </p:cNvSpPr>
          <p:nvPr>
            <p:ph type="title"/>
          </p:nvPr>
        </p:nvSpPr>
        <p:spPr>
          <a:xfrm>
            <a:off x="247650" y="145450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Intervention and Measures</a:t>
            </a:r>
            <a:endParaRPr/>
          </a:p>
        </p:txBody>
      </p:sp>
      <p:sp>
        <p:nvSpPr>
          <p:cNvPr id="153" name="Google Shape;153;p25"/>
          <p:cNvSpPr txBox="1"/>
          <p:nvPr/>
        </p:nvSpPr>
        <p:spPr>
          <a:xfrm>
            <a:off x="350850" y="3051975"/>
            <a:ext cx="8442300" cy="607500"/>
          </a:xfrm>
          <a:prstGeom prst="rect">
            <a:avLst/>
          </a:prstGeom>
          <a:noFill/>
          <a:ln w="28575" cap="flat" cmpd="sng">
            <a:solidFill>
              <a:srgbClr val="93C47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latin typeface="PT Sans Narrow"/>
                <a:ea typeface="PT Sans Narrow"/>
                <a:cs typeface="PT Sans Narrow"/>
                <a:sym typeface="PT Sans Narrow"/>
              </a:rPr>
              <a:t>Parent Support Groups tacked to Jamaican Sign Language Classes for Parents</a:t>
            </a:r>
            <a:endParaRPr sz="1800" b="1"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154" name="Google Shape;154;p25"/>
          <p:cNvSpPr txBox="1"/>
          <p:nvPr/>
        </p:nvSpPr>
        <p:spPr>
          <a:xfrm>
            <a:off x="1850550" y="2336413"/>
            <a:ext cx="5314800" cy="607500"/>
          </a:xfrm>
          <a:prstGeom prst="rect">
            <a:avLst/>
          </a:prstGeom>
          <a:noFill/>
          <a:ln w="28575" cap="flat" cmpd="sng">
            <a:solidFill>
              <a:srgbClr val="6AA84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latin typeface="PT Sans Narrow"/>
                <a:ea typeface="PT Sans Narrow"/>
                <a:cs typeface="PT Sans Narrow"/>
                <a:sym typeface="PT Sans Narrow"/>
              </a:rPr>
              <a:t>Parent Training via Parent Silent Weekends (Voice-Off) </a:t>
            </a:r>
            <a:endParaRPr sz="1800" b="1"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155" name="Google Shape;155;p25"/>
          <p:cNvSpPr txBox="1"/>
          <p:nvPr/>
        </p:nvSpPr>
        <p:spPr>
          <a:xfrm>
            <a:off x="1023600" y="3907775"/>
            <a:ext cx="7096800" cy="898800"/>
          </a:xfrm>
          <a:prstGeom prst="rect">
            <a:avLst/>
          </a:prstGeom>
          <a:noFill/>
          <a:ln w="28575" cap="flat" cmpd="sng">
            <a:solidFill>
              <a:srgbClr val="274E1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latin typeface="PT Sans Narrow"/>
                <a:ea typeface="PT Sans Narrow"/>
                <a:cs typeface="PT Sans Narrow"/>
                <a:sym typeface="PT Sans Narrow"/>
              </a:rPr>
              <a:t>Jamaican Sign Language &amp; Enrichment Weekends for Teachers, Parents and their children/wards - Parent Training, Shared Reading and Counselling </a:t>
            </a:r>
            <a:endParaRPr sz="1800" b="1"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156" name="Google Shape;156;p25"/>
          <p:cNvSpPr txBox="1"/>
          <p:nvPr/>
        </p:nvSpPr>
        <p:spPr>
          <a:xfrm>
            <a:off x="128725" y="905313"/>
            <a:ext cx="3825000" cy="607500"/>
          </a:xfrm>
          <a:prstGeom prst="rect">
            <a:avLst/>
          </a:prstGeom>
          <a:noFill/>
          <a:ln w="28575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latin typeface="PT Sans Narrow"/>
                <a:ea typeface="PT Sans Narrow"/>
                <a:cs typeface="PT Sans Narrow"/>
                <a:sym typeface="PT Sans Narrow"/>
              </a:rPr>
              <a:t>What’s App Parent Groups </a:t>
            </a:r>
            <a:endParaRPr sz="1800" b="1"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157" name="Google Shape;157;p25"/>
          <p:cNvSpPr txBox="1"/>
          <p:nvPr/>
        </p:nvSpPr>
        <p:spPr>
          <a:xfrm>
            <a:off x="4699950" y="905325"/>
            <a:ext cx="4068300" cy="607500"/>
          </a:xfrm>
          <a:prstGeom prst="rect">
            <a:avLst/>
          </a:prstGeom>
          <a:noFill/>
          <a:ln w="28575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latin typeface="PT Sans Narrow"/>
                <a:ea typeface="PT Sans Narrow"/>
                <a:cs typeface="PT Sans Narrow"/>
                <a:sym typeface="PT Sans Narrow"/>
              </a:rPr>
              <a:t>Parents Day Activities </a:t>
            </a:r>
            <a:endParaRPr sz="1800" b="1"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158" name="Google Shape;158;p25"/>
          <p:cNvSpPr txBox="1"/>
          <p:nvPr/>
        </p:nvSpPr>
        <p:spPr>
          <a:xfrm>
            <a:off x="2230100" y="1620863"/>
            <a:ext cx="4162500" cy="607500"/>
          </a:xfrm>
          <a:prstGeom prst="rect">
            <a:avLst/>
          </a:prstGeom>
          <a:noFill/>
          <a:ln w="28575" cap="flat" cmpd="sng">
            <a:solidFill>
              <a:srgbClr val="93C47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latin typeface="PT Sans Narrow"/>
                <a:ea typeface="PT Sans Narrow"/>
                <a:cs typeface="PT Sans Narrow"/>
                <a:sym typeface="PT Sans Narrow"/>
              </a:rPr>
              <a:t>Shared Reading  - HOME VISITS</a:t>
            </a:r>
            <a:endParaRPr sz="1800" b="1"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26"/>
          <p:cNvSpPr txBox="1">
            <a:spLocks noGrp="1"/>
          </p:cNvSpPr>
          <p:nvPr>
            <p:ph type="body" idx="1"/>
          </p:nvPr>
        </p:nvSpPr>
        <p:spPr>
          <a:xfrm>
            <a:off x="121200" y="1425350"/>
            <a:ext cx="8671800" cy="355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PT Sans Narrow"/>
              <a:buChar char="●"/>
            </a:pPr>
            <a:r>
              <a:rPr lang="en" sz="1700">
                <a:solidFill>
                  <a:srgbClr val="000000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Three-day weekend residential intervention</a:t>
            </a:r>
            <a:endParaRPr sz="1700">
              <a:solidFill>
                <a:srgbClr val="000000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PT Sans Narrow"/>
              <a:buChar char="●"/>
            </a:pPr>
            <a:r>
              <a:rPr lang="en" sz="1700">
                <a:solidFill>
                  <a:srgbClr val="000000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Teachers, Parents and their children attend with the respective parent-child-teacher components for Grades 1-3 only</a:t>
            </a:r>
            <a:endParaRPr sz="1700">
              <a:solidFill>
                <a:srgbClr val="000000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PT Sans Narrow"/>
              <a:buChar char="●"/>
            </a:pPr>
            <a:r>
              <a:rPr lang="en" sz="1700">
                <a:solidFill>
                  <a:srgbClr val="000000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Parents are exposed to </a:t>
            </a:r>
            <a:endParaRPr sz="1700">
              <a:solidFill>
                <a:srgbClr val="000000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  <a:p>
            <a:pPr marL="914400" lvl="1" indent="-3365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PT Sans Narrow"/>
              <a:buChar char="○"/>
            </a:pPr>
            <a:r>
              <a:rPr lang="en" sz="1700">
                <a:solidFill>
                  <a:srgbClr val="000000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JSL and Deaf Culture training (focus on select relevant vocabulary)  </a:t>
            </a:r>
            <a:endParaRPr sz="1700">
              <a:solidFill>
                <a:srgbClr val="000000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  <a:p>
            <a:pPr marL="914400" lvl="1" indent="-3365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PT Sans Narrow"/>
              <a:buChar char="○"/>
            </a:pPr>
            <a:r>
              <a:rPr lang="en" sz="1700">
                <a:solidFill>
                  <a:srgbClr val="000000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Shared Reading Principles</a:t>
            </a:r>
            <a:endParaRPr sz="1700">
              <a:solidFill>
                <a:srgbClr val="000000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  <a:p>
            <a:pPr marL="914400" lvl="1" indent="-3365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PT Sans Narrow"/>
              <a:buChar char="○"/>
            </a:pPr>
            <a:r>
              <a:rPr lang="en" sz="1700">
                <a:solidFill>
                  <a:srgbClr val="000000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Parenting Skills and Support</a:t>
            </a:r>
            <a:endParaRPr sz="1700">
              <a:solidFill>
                <a:srgbClr val="000000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PT Sans Narrow"/>
              <a:buChar char="●"/>
            </a:pPr>
            <a:r>
              <a:rPr lang="en" sz="1700">
                <a:solidFill>
                  <a:srgbClr val="000000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Delivered by trained tutors who are Deaf and other professionals within the field of social work and psychology </a:t>
            </a:r>
            <a:endParaRPr sz="1700">
              <a:solidFill>
                <a:srgbClr val="000000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PT Sans Narrow"/>
              <a:buChar char="●"/>
            </a:pPr>
            <a:r>
              <a:rPr lang="en" sz="1700">
                <a:solidFill>
                  <a:srgbClr val="000000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Pre/Post Tests - JSL Receptive &amp; Multiple Choice </a:t>
            </a:r>
            <a:endParaRPr sz="1700">
              <a:solidFill>
                <a:srgbClr val="000000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SzPts val="1700"/>
              <a:buFont typeface="Times New Roman"/>
              <a:buChar char="●"/>
            </a:pPr>
            <a:r>
              <a:rPr lang="en" sz="1700">
                <a:solidFill>
                  <a:srgbClr val="000000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Each parent exposed to one full weekend and a follow-up weekend with between 1-4 months betwee</a:t>
            </a:r>
            <a:r>
              <a:rPr lang="en" sz="1700">
                <a:latin typeface="Times New Roman"/>
                <a:ea typeface="Times New Roman"/>
                <a:cs typeface="Times New Roman"/>
                <a:sym typeface="Times New Roman"/>
              </a:rPr>
              <a:t>n </a:t>
            </a:r>
            <a:r>
              <a:rPr lang="en" sz="1700">
                <a:solidFill>
                  <a:srgbClr val="000000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exposure</a:t>
            </a:r>
            <a:r>
              <a:rPr lang="en" sz="1700">
                <a:latin typeface="Times New Roman"/>
                <a:ea typeface="Times New Roman"/>
                <a:cs typeface="Times New Roman"/>
                <a:sym typeface="Times New Roman"/>
              </a:rPr>
              <a:t>s</a:t>
            </a:r>
            <a:endParaRPr sz="17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64" name="Google Shape;164;p26"/>
          <p:cNvSpPr txBox="1"/>
          <p:nvPr/>
        </p:nvSpPr>
        <p:spPr>
          <a:xfrm>
            <a:off x="350850" y="935450"/>
            <a:ext cx="8442300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0B5394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To increase parent involvement in the educational support of deaf/hard of hearing students in Jamaica. </a:t>
            </a:r>
            <a:endParaRPr b="1">
              <a:solidFill>
                <a:srgbClr val="0B5394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65" name="Google Shape;165;p26"/>
          <p:cNvSpPr txBox="1"/>
          <p:nvPr/>
        </p:nvSpPr>
        <p:spPr>
          <a:xfrm>
            <a:off x="350850" y="110825"/>
            <a:ext cx="8442300" cy="934800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latin typeface="Open Sans"/>
                <a:ea typeface="Open Sans"/>
                <a:cs typeface="Open Sans"/>
                <a:sym typeface="Open Sans"/>
              </a:rPr>
              <a:t>Jamaican Sign Language (JSL) and Literacy Enrichment Weekends (Parent Component)</a:t>
            </a:r>
            <a:endParaRPr sz="2200"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27"/>
          <p:cNvSpPr txBox="1">
            <a:spLocks noGrp="1"/>
          </p:cNvSpPr>
          <p:nvPr>
            <p:ph type="body" idx="1"/>
          </p:nvPr>
        </p:nvSpPr>
        <p:spPr>
          <a:xfrm>
            <a:off x="121200" y="935450"/>
            <a:ext cx="9022800" cy="404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>
              <a:solidFill>
                <a:srgbClr val="FF0000"/>
              </a:solidFill>
            </a:endParaRPr>
          </a:p>
        </p:txBody>
      </p:sp>
      <p:sp>
        <p:nvSpPr>
          <p:cNvPr id="171" name="Google Shape;171;p27"/>
          <p:cNvSpPr txBox="1"/>
          <p:nvPr/>
        </p:nvSpPr>
        <p:spPr>
          <a:xfrm>
            <a:off x="350850" y="1134975"/>
            <a:ext cx="5548800" cy="346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Times New Roman"/>
              <a:buChar char="●"/>
            </a:pPr>
            <a:r>
              <a:rPr lang="en" sz="2400" b="1">
                <a:latin typeface="PT Sans Narrow"/>
                <a:ea typeface="PT Sans Narrow"/>
                <a:cs typeface="PT Sans Narrow"/>
                <a:sym typeface="PT Sans Narrow"/>
              </a:rPr>
              <a:t>Three-day weekend residential intervention</a:t>
            </a:r>
            <a:endParaRPr sz="2400" b="1">
              <a:latin typeface="PT Sans Narrow"/>
              <a:ea typeface="PT Sans Narrow"/>
              <a:cs typeface="PT Sans Narrow"/>
              <a:sym typeface="PT Sans Narrow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Times New Roman"/>
              <a:buChar char="●"/>
            </a:pPr>
            <a:r>
              <a:rPr lang="en" sz="2400" b="1">
                <a:latin typeface="PT Sans Narrow"/>
                <a:ea typeface="PT Sans Narrow"/>
                <a:cs typeface="PT Sans Narrow"/>
                <a:sym typeface="PT Sans Narrow"/>
              </a:rPr>
              <a:t>Parents are exposed to </a:t>
            </a:r>
            <a:endParaRPr sz="2400" b="1">
              <a:latin typeface="PT Sans Narrow"/>
              <a:ea typeface="PT Sans Narrow"/>
              <a:cs typeface="PT Sans Narrow"/>
              <a:sym typeface="PT Sans Narrow"/>
            </a:endParaRPr>
          </a:p>
          <a:p>
            <a:pPr marL="914400" lvl="1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Times New Roman"/>
              <a:buChar char="○"/>
            </a:pPr>
            <a:r>
              <a:rPr lang="en" sz="2400" b="1">
                <a:latin typeface="PT Sans Narrow"/>
                <a:ea typeface="PT Sans Narrow"/>
                <a:cs typeface="PT Sans Narrow"/>
                <a:sym typeface="PT Sans Narrow"/>
              </a:rPr>
              <a:t>JSL and Deaf Culture training </a:t>
            </a:r>
            <a:endParaRPr sz="2400" b="1">
              <a:latin typeface="PT Sans Narrow"/>
              <a:ea typeface="PT Sans Narrow"/>
              <a:cs typeface="PT Sans Narrow"/>
              <a:sym typeface="PT Sans Narrow"/>
            </a:endParaRPr>
          </a:p>
          <a:p>
            <a:pPr marL="914400" lvl="1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Times New Roman"/>
              <a:buChar char="○"/>
            </a:pPr>
            <a:r>
              <a:rPr lang="en" sz="2400" b="1">
                <a:latin typeface="PT Sans Narrow"/>
                <a:ea typeface="PT Sans Narrow"/>
                <a:cs typeface="PT Sans Narrow"/>
                <a:sym typeface="PT Sans Narrow"/>
              </a:rPr>
              <a:t>Parenting Skills and Support</a:t>
            </a:r>
            <a:endParaRPr sz="2400" b="1">
              <a:latin typeface="PT Sans Narrow"/>
              <a:ea typeface="PT Sans Narrow"/>
              <a:cs typeface="PT Sans Narrow"/>
              <a:sym typeface="PT Sans Narrow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Times New Roman"/>
              <a:buChar char="●"/>
            </a:pPr>
            <a:r>
              <a:rPr lang="en" sz="2400" b="1">
                <a:latin typeface="PT Sans Narrow"/>
                <a:ea typeface="PT Sans Narrow"/>
                <a:cs typeface="PT Sans Narrow"/>
                <a:sym typeface="PT Sans Narrow"/>
              </a:rPr>
              <a:t>Delivered by trained tutors who are Deaf and other professionals </a:t>
            </a:r>
            <a:endParaRPr sz="2400" b="1">
              <a:latin typeface="PT Sans Narrow"/>
              <a:ea typeface="PT Sans Narrow"/>
              <a:cs typeface="PT Sans Narrow"/>
              <a:sym typeface="PT Sans Narrow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Times New Roman"/>
              <a:buChar char="●"/>
            </a:pPr>
            <a:r>
              <a:rPr lang="en" sz="2400" b="1">
                <a:latin typeface="PT Sans Narrow"/>
                <a:ea typeface="PT Sans Narrow"/>
                <a:cs typeface="PT Sans Narrow"/>
                <a:sym typeface="PT Sans Narrow"/>
              </a:rPr>
              <a:t>Pre/Post Tests - JSL Receptive &amp; Multiple Choice </a:t>
            </a:r>
            <a:endParaRPr sz="2400" b="1">
              <a:latin typeface="PT Sans Narrow"/>
              <a:ea typeface="PT Sans Narrow"/>
              <a:cs typeface="PT Sans Narrow"/>
              <a:sym typeface="PT Sans Narrow"/>
            </a:endParaRPr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Times New Roman"/>
              <a:buChar char="●"/>
            </a:pPr>
            <a:r>
              <a:rPr lang="en" sz="2400" b="1">
                <a:latin typeface="PT Sans Narrow"/>
                <a:ea typeface="PT Sans Narrow"/>
                <a:cs typeface="PT Sans Narrow"/>
                <a:sym typeface="PT Sans Narrow"/>
              </a:rPr>
              <a:t>Each parent exposed to one full weekend 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72" name="Google Shape;172;p27"/>
          <p:cNvSpPr txBox="1"/>
          <p:nvPr/>
        </p:nvSpPr>
        <p:spPr>
          <a:xfrm>
            <a:off x="350850" y="186675"/>
            <a:ext cx="8442300" cy="668400"/>
          </a:xfrm>
          <a:prstGeom prst="rect">
            <a:avLst/>
          </a:prstGeom>
          <a:noFill/>
          <a:ln w="28575" cap="flat" cmpd="sng">
            <a:solidFill>
              <a:srgbClr val="CC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>
                <a:solidFill>
                  <a:srgbClr val="980000"/>
                </a:solidFill>
                <a:latin typeface="Open Sans"/>
                <a:ea typeface="Open Sans"/>
                <a:cs typeface="Open Sans"/>
                <a:sym typeface="Open Sans"/>
              </a:rPr>
              <a:t>Parent Silent Weekends (Voice-Off) </a:t>
            </a:r>
            <a:endParaRPr sz="3000" b="1">
              <a:solidFill>
                <a:srgbClr val="98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173" name="Google Shape;173;p27"/>
          <p:cNvGrpSpPr/>
          <p:nvPr/>
        </p:nvGrpSpPr>
        <p:grpSpPr>
          <a:xfrm>
            <a:off x="6096799" y="1134975"/>
            <a:ext cx="2881656" cy="3842379"/>
            <a:chOff x="6096799" y="1134975"/>
            <a:chExt cx="2881656" cy="3842379"/>
          </a:xfrm>
        </p:grpSpPr>
        <p:pic>
          <p:nvPicPr>
            <p:cNvPr id="174" name="Google Shape;174;p27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6096799" y="3056250"/>
              <a:ext cx="2881656" cy="192110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5" name="Google Shape;175;p27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6096800" y="1134975"/>
              <a:ext cx="2881656" cy="1921104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28"/>
          <p:cNvSpPr txBox="1">
            <a:spLocks noGrp="1"/>
          </p:cNvSpPr>
          <p:nvPr>
            <p:ph type="title"/>
          </p:nvPr>
        </p:nvSpPr>
        <p:spPr>
          <a:xfrm>
            <a:off x="223175" y="152875"/>
            <a:ext cx="66381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/>
              <a:t>Presentations/Training on various topics:</a:t>
            </a:r>
            <a:r>
              <a:rPr lang="en"/>
              <a:t> </a:t>
            </a:r>
            <a:endParaRPr/>
          </a:p>
        </p:txBody>
      </p:sp>
      <p:sp>
        <p:nvSpPr>
          <p:cNvPr id="181" name="Google Shape;181;p28"/>
          <p:cNvSpPr txBox="1">
            <a:spLocks noGrp="1"/>
          </p:cNvSpPr>
          <p:nvPr>
            <p:ph type="body" idx="1"/>
          </p:nvPr>
        </p:nvSpPr>
        <p:spPr>
          <a:xfrm>
            <a:off x="285150" y="860275"/>
            <a:ext cx="4725900" cy="402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3683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PT Sans Narrow"/>
              <a:buChar char="●"/>
            </a:pPr>
            <a:r>
              <a:rPr lang="en" sz="2200" b="1">
                <a:solidFill>
                  <a:srgbClr val="000000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Preventing Learned Helplessness</a:t>
            </a:r>
            <a:endParaRPr sz="2200" b="1">
              <a:solidFill>
                <a:srgbClr val="000000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  <a:p>
            <a:pPr marL="457200" marR="0" lvl="0" indent="-3683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PT Sans Narrow"/>
              <a:buChar char="●"/>
            </a:pPr>
            <a:r>
              <a:rPr lang="en" sz="2200" b="1">
                <a:solidFill>
                  <a:srgbClr val="000000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Supporting Literacy Development at Home</a:t>
            </a:r>
            <a:endParaRPr sz="2200" b="1">
              <a:solidFill>
                <a:srgbClr val="000000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  <a:p>
            <a:pPr marL="457200" marR="0" lvl="0" indent="-3683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PT Sans Narrow"/>
              <a:buChar char="●"/>
            </a:pPr>
            <a:r>
              <a:rPr lang="en" sz="2200" b="1">
                <a:solidFill>
                  <a:srgbClr val="000000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Strategies to increase my child’s Literacy</a:t>
            </a:r>
            <a:endParaRPr sz="2200" b="1">
              <a:solidFill>
                <a:srgbClr val="000000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  <a:p>
            <a:pPr marL="457200" marR="0" lvl="0" indent="-3683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PT Sans Narrow"/>
              <a:buChar char="●"/>
            </a:pPr>
            <a:r>
              <a:rPr lang="en" sz="2200" b="1">
                <a:solidFill>
                  <a:srgbClr val="000000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Coping with Parenting Children with Disabilities</a:t>
            </a:r>
            <a:endParaRPr sz="2200" b="1">
              <a:solidFill>
                <a:srgbClr val="000000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  <a:p>
            <a:pPr marL="457200" marR="0" lvl="0" indent="-3683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PT Sans Narrow"/>
              <a:buChar char="●"/>
            </a:pPr>
            <a:r>
              <a:rPr lang="en" sz="2200" b="1">
                <a:solidFill>
                  <a:srgbClr val="000000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What is Deafness and Levels of Hearing Loss</a:t>
            </a:r>
            <a:endParaRPr sz="2200" b="1">
              <a:solidFill>
                <a:srgbClr val="000000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  <a:p>
            <a:pPr marL="45720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200" b="1">
              <a:solidFill>
                <a:srgbClr val="000000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  <a:p>
            <a:pPr marL="45720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1600"/>
              </a:spcAft>
              <a:buNone/>
            </a:pPr>
            <a:endParaRPr sz="2200">
              <a:solidFill>
                <a:srgbClr val="000000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pic>
        <p:nvPicPr>
          <p:cNvPr id="182" name="Google Shape;182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61450" y="2571748"/>
            <a:ext cx="3591127" cy="239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28"/>
          <p:cNvPicPr preferRelativeResize="0"/>
          <p:nvPr/>
        </p:nvPicPr>
        <p:blipFill rotWithShape="1">
          <a:blip r:embed="rId4">
            <a:alphaModFix/>
          </a:blip>
          <a:srcRect t="15504" b="5149"/>
          <a:stretch/>
        </p:blipFill>
        <p:spPr>
          <a:xfrm>
            <a:off x="7153325" y="284125"/>
            <a:ext cx="1563801" cy="2204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2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Presentations/Training on various topics such as: </a:t>
            </a:r>
            <a:endParaRPr/>
          </a:p>
        </p:txBody>
      </p:sp>
      <p:sp>
        <p:nvSpPr>
          <p:cNvPr id="189" name="Google Shape;189;p29"/>
          <p:cNvSpPr txBox="1">
            <a:spLocks noGrp="1"/>
          </p:cNvSpPr>
          <p:nvPr>
            <p:ph type="body" idx="2"/>
          </p:nvPr>
        </p:nvSpPr>
        <p:spPr>
          <a:xfrm>
            <a:off x="4832400" y="1266175"/>
            <a:ext cx="42264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PT Sans Narrow"/>
              <a:buChar char="●"/>
            </a:pPr>
            <a:r>
              <a:rPr lang="en" sz="2000" b="1">
                <a:solidFill>
                  <a:srgbClr val="000000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Child Rights and Protection</a:t>
            </a:r>
            <a:endParaRPr sz="2000" b="1">
              <a:solidFill>
                <a:srgbClr val="000000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  <a:p>
            <a:pPr marL="457200" marR="0" lvl="0" indent="-35560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PT Sans Narrow"/>
              <a:buChar char="●"/>
            </a:pPr>
            <a:r>
              <a:rPr lang="en" sz="2000" b="1">
                <a:solidFill>
                  <a:srgbClr val="000000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Psychological Impact of Deafness and other disabilities on development</a:t>
            </a:r>
            <a:endParaRPr sz="2000" b="1">
              <a:solidFill>
                <a:srgbClr val="000000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  <a:p>
            <a:pPr marL="457200" marR="0" lvl="0" indent="-35560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PT Sans Narrow"/>
              <a:buChar char="●"/>
            </a:pPr>
            <a:r>
              <a:rPr lang="en" sz="2000" b="1">
                <a:solidFill>
                  <a:srgbClr val="000000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Schools/Services for the Deaf in Jamaica</a:t>
            </a:r>
            <a:endParaRPr sz="2000" b="1">
              <a:solidFill>
                <a:srgbClr val="000000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  <a:p>
            <a:pPr marL="457200" marR="0" lvl="0" indent="-35560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PT Sans Narrow"/>
              <a:buChar char="●"/>
            </a:pPr>
            <a:r>
              <a:rPr lang="en" sz="2000" b="1">
                <a:solidFill>
                  <a:srgbClr val="000000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Shared Reading Principles</a:t>
            </a:r>
            <a:endParaRPr sz="2000" b="1">
              <a:solidFill>
                <a:srgbClr val="000000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  <a:p>
            <a:pPr marL="457200" marR="0" lvl="0" indent="-355600" algn="l" rtl="0">
              <a:lnSpc>
                <a:spcPct val="150000"/>
              </a:lnSpc>
              <a:spcBef>
                <a:spcPts val="1000"/>
              </a:spcBef>
              <a:spcAft>
                <a:spcPts val="1000"/>
              </a:spcAft>
              <a:buClr>
                <a:srgbClr val="000000"/>
              </a:buClr>
              <a:buSzPts val="2000"/>
              <a:buFont typeface="PT Sans Narrow"/>
              <a:buChar char="●"/>
            </a:pPr>
            <a:r>
              <a:rPr lang="en" sz="2000" b="1">
                <a:solidFill>
                  <a:srgbClr val="000000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Jamaican Sign Language Curriculum</a:t>
            </a:r>
            <a:endParaRPr sz="2000" b="1">
              <a:solidFill>
                <a:srgbClr val="000000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pic>
        <p:nvPicPr>
          <p:cNvPr id="190" name="Google Shape;190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304825"/>
            <a:ext cx="4527601" cy="30176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3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Shared Reading Program (Home Visits)</a:t>
            </a:r>
            <a:endParaRPr/>
          </a:p>
        </p:txBody>
      </p:sp>
      <p:sp>
        <p:nvSpPr>
          <p:cNvPr id="196" name="Google Shape;196;p30"/>
          <p:cNvSpPr txBox="1">
            <a:spLocks noGrp="1"/>
          </p:cNvSpPr>
          <p:nvPr>
            <p:ph type="body" idx="1"/>
          </p:nvPr>
        </p:nvSpPr>
        <p:spPr>
          <a:xfrm>
            <a:off x="311700" y="1266175"/>
            <a:ext cx="52128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6830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PT Sans Narrow"/>
              <a:buChar char="●"/>
            </a:pPr>
            <a:r>
              <a:rPr lang="en" sz="2200" b="1">
                <a:solidFill>
                  <a:srgbClr val="000000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Once a week intervention for 1.5 hours for 10 weeks by trained tutors</a:t>
            </a:r>
            <a:endParaRPr sz="2200" b="1">
              <a:solidFill>
                <a:srgbClr val="000000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  <a:p>
            <a:pPr marL="457200" lvl="0" indent="-36830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PT Sans Narrow"/>
              <a:buChar char="●"/>
            </a:pPr>
            <a:r>
              <a:rPr lang="en" sz="2200" b="1">
                <a:solidFill>
                  <a:srgbClr val="000000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Children  are present</a:t>
            </a:r>
            <a:endParaRPr sz="2200" b="1">
              <a:solidFill>
                <a:srgbClr val="000000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  <a:p>
            <a:pPr marL="457200" lvl="0" indent="-36830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PT Sans Narrow"/>
              <a:buChar char="●"/>
            </a:pPr>
            <a:r>
              <a:rPr lang="en" sz="2200" b="1">
                <a:solidFill>
                  <a:srgbClr val="000000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One book per session. Books are left with parents to continue practicing until next session.</a:t>
            </a:r>
            <a:endParaRPr sz="2200" b="1">
              <a:solidFill>
                <a:srgbClr val="000000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  <a:p>
            <a:pPr marL="457200" lvl="0" indent="-36830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PT Sans Narrow"/>
              <a:buChar char="●"/>
            </a:pPr>
            <a:r>
              <a:rPr lang="en" sz="2200" b="1">
                <a:solidFill>
                  <a:srgbClr val="000000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Parents are chosen based on their previous exposure to JSL</a:t>
            </a:r>
            <a:endParaRPr sz="2200" b="1">
              <a:solidFill>
                <a:srgbClr val="000000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  <a:p>
            <a:pPr marL="91440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200">
              <a:solidFill>
                <a:srgbClr val="000000"/>
              </a:solidFill>
            </a:endParaRPr>
          </a:p>
        </p:txBody>
      </p:sp>
      <p:pic>
        <p:nvPicPr>
          <p:cNvPr id="197" name="Google Shape;197;p30"/>
          <p:cNvPicPr preferRelativeResize="0"/>
          <p:nvPr/>
        </p:nvPicPr>
        <p:blipFill rotWithShape="1">
          <a:blip r:embed="rId3">
            <a:alphaModFix/>
          </a:blip>
          <a:srcRect r="42824"/>
          <a:stretch/>
        </p:blipFill>
        <p:spPr>
          <a:xfrm>
            <a:off x="5489000" y="3010900"/>
            <a:ext cx="3443750" cy="1943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30"/>
          <p:cNvPicPr preferRelativeResize="0"/>
          <p:nvPr/>
        </p:nvPicPr>
        <p:blipFill rotWithShape="1">
          <a:blip r:embed="rId3">
            <a:alphaModFix/>
          </a:blip>
          <a:srcRect l="59818"/>
          <a:stretch/>
        </p:blipFill>
        <p:spPr>
          <a:xfrm>
            <a:off x="6387165" y="977200"/>
            <a:ext cx="2337876" cy="1877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31"/>
          <p:cNvSpPr txBox="1">
            <a:spLocks noGrp="1"/>
          </p:cNvSpPr>
          <p:nvPr>
            <p:ph type="title"/>
          </p:nvPr>
        </p:nvSpPr>
        <p:spPr>
          <a:xfrm>
            <a:off x="373675" y="92150"/>
            <a:ext cx="8520600" cy="97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Shared Reading Component - Jamaican Sign Language &amp; Enrichment Weekend Workshop 		</a:t>
            </a:r>
            <a:r>
              <a:rPr lang="en" sz="2400">
                <a:highlight>
                  <a:srgbClr val="FF9900"/>
                </a:highlight>
              </a:rPr>
              <a:t>				</a:t>
            </a:r>
            <a:r>
              <a:rPr lang="en" sz="2400">
                <a:solidFill>
                  <a:srgbClr val="000000"/>
                </a:solidFill>
                <a:highlight>
                  <a:srgbClr val="FF9900"/>
                </a:highlight>
              </a:rPr>
              <a:t>Three day weekend intervention</a:t>
            </a:r>
            <a:r>
              <a:rPr lang="en" sz="2400">
                <a:highlight>
                  <a:srgbClr val="FF9900"/>
                </a:highlight>
              </a:rPr>
              <a:t>)</a:t>
            </a:r>
            <a:endParaRPr sz="2400">
              <a:highlight>
                <a:srgbClr val="FF9900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204;p31"/>
          <p:cNvSpPr txBox="1">
            <a:spLocks noGrp="1"/>
          </p:cNvSpPr>
          <p:nvPr>
            <p:ph type="body" idx="1"/>
          </p:nvPr>
        </p:nvSpPr>
        <p:spPr>
          <a:xfrm>
            <a:off x="3435150" y="983025"/>
            <a:ext cx="5568300" cy="36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3873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Char char="●"/>
            </a:pPr>
            <a:r>
              <a:rPr lang="en" sz="2500" b="1">
                <a:solidFill>
                  <a:srgbClr val="000000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Parents </a:t>
            </a:r>
            <a:endParaRPr sz="2500" b="1">
              <a:solidFill>
                <a:srgbClr val="000000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  <a:p>
            <a:pPr marL="914400" marR="0" lvl="1" indent="-3873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Char char="○"/>
            </a:pPr>
            <a:r>
              <a:rPr lang="en" sz="2500">
                <a:solidFill>
                  <a:srgbClr val="000000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t</a:t>
            </a:r>
            <a:r>
              <a:rPr lang="en" sz="2200">
                <a:solidFill>
                  <a:srgbClr val="000000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rained in Shared Reading Principles</a:t>
            </a:r>
            <a:endParaRPr sz="2200">
              <a:solidFill>
                <a:srgbClr val="000000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  <a:p>
            <a:pPr marL="914400" marR="0" lvl="1" indent="-368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Char char="○"/>
            </a:pPr>
            <a:r>
              <a:rPr lang="en" sz="2200">
                <a:solidFill>
                  <a:srgbClr val="000000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provided the JSL vocabulary for key concepts in the book</a:t>
            </a:r>
            <a:endParaRPr sz="2200">
              <a:solidFill>
                <a:srgbClr val="000000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  <a:p>
            <a:pPr marL="914400" marR="0" lvl="1" indent="-368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Char char="○"/>
            </a:pPr>
            <a:r>
              <a:rPr lang="en" sz="2200">
                <a:solidFill>
                  <a:srgbClr val="000000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work in small groups with tutor to practice reading with their children</a:t>
            </a:r>
            <a:endParaRPr sz="2200">
              <a:solidFill>
                <a:srgbClr val="000000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  <a:p>
            <a:pPr marL="914400" marR="0" lvl="1" indent="-368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Char char="○"/>
            </a:pPr>
            <a:r>
              <a:rPr lang="en" sz="2200">
                <a:solidFill>
                  <a:srgbClr val="000000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receive books to keep for further practice at home</a:t>
            </a:r>
            <a:endParaRPr sz="2200">
              <a:solidFill>
                <a:srgbClr val="000000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  <a:p>
            <a:pPr marL="914400" lvl="1" indent="-3873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Char char="○"/>
            </a:pPr>
            <a:r>
              <a:rPr lang="en" sz="2200">
                <a:solidFill>
                  <a:srgbClr val="000000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previous exposure to JSL was not considered for selection of parents</a:t>
            </a:r>
            <a:endParaRPr sz="2200">
              <a:solidFill>
                <a:srgbClr val="000000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  <a:p>
            <a:pPr marL="914400" lvl="0" indent="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endParaRPr sz="2500">
              <a:solidFill>
                <a:srgbClr val="000000"/>
              </a:solidFill>
            </a:endParaRPr>
          </a:p>
        </p:txBody>
      </p:sp>
      <p:pic>
        <p:nvPicPr>
          <p:cNvPr id="205" name="Google Shape;205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3069175"/>
            <a:ext cx="2937748" cy="1958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700" y="1063854"/>
            <a:ext cx="2937748" cy="19580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Google Shape;74;p14"/>
          <p:cNvPicPr preferRelativeResize="0"/>
          <p:nvPr/>
        </p:nvPicPr>
        <p:blipFill rotWithShape="1">
          <a:blip r:embed="rId3">
            <a:alphaModFix/>
          </a:blip>
          <a:srcRect l="-1895" t="12006" b="26891"/>
          <a:stretch/>
        </p:blipFill>
        <p:spPr>
          <a:xfrm>
            <a:off x="2130075" y="3423825"/>
            <a:ext cx="4624150" cy="1626150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14"/>
          <p:cNvSpPr txBox="1">
            <a:spLocks noGrp="1"/>
          </p:cNvSpPr>
          <p:nvPr>
            <p:ph type="title"/>
          </p:nvPr>
        </p:nvSpPr>
        <p:spPr>
          <a:xfrm>
            <a:off x="311700" y="1561975"/>
            <a:ext cx="8520600" cy="2339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200"/>
              <a:t>About </a:t>
            </a:r>
            <a:r>
              <a:rPr lang="en" sz="4200">
                <a:solidFill>
                  <a:srgbClr val="38761D"/>
                </a:solidFill>
              </a:rPr>
              <a:t>JAMAICA</a:t>
            </a:r>
            <a:r>
              <a:rPr lang="en" sz="4200"/>
              <a:t> and  the Partnership for Literacy Enhancement for the Deaf Project</a:t>
            </a:r>
            <a:endParaRPr sz="4200"/>
          </a:p>
        </p:txBody>
      </p:sp>
      <p:pic>
        <p:nvPicPr>
          <p:cNvPr id="76" name="Google Shape;76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6659" y="-232125"/>
            <a:ext cx="2735793" cy="233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812800" y="148725"/>
            <a:ext cx="2263499" cy="17490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3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Support Groups and Group Counselling</a:t>
            </a:r>
            <a:endParaRPr/>
          </a:p>
        </p:txBody>
      </p:sp>
      <p:sp>
        <p:nvSpPr>
          <p:cNvPr id="212" name="Google Shape;212;p32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46728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PT Sans Narrow"/>
              <a:buChar char="●"/>
            </a:pPr>
            <a:r>
              <a:rPr lang="en" sz="2400" b="1">
                <a:solidFill>
                  <a:srgbClr val="000000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Support groups </a:t>
            </a:r>
            <a:endParaRPr sz="2400" b="1">
              <a:solidFill>
                <a:srgbClr val="000000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  <a:p>
            <a:pPr marL="914400" lvl="1" indent="-3429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PT Sans Narrow"/>
              <a:buChar char="○"/>
            </a:pPr>
            <a:r>
              <a:rPr lang="en" sz="1800">
                <a:solidFill>
                  <a:srgbClr val="000000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Led by M.Sc Counselling Psychology interns. </a:t>
            </a:r>
            <a:endParaRPr sz="1800">
              <a:solidFill>
                <a:srgbClr val="000000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  <a:p>
            <a:pPr marL="914400" lvl="1" indent="-3429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PT Sans Narrow"/>
              <a:buChar char="○"/>
            </a:pPr>
            <a:r>
              <a:rPr lang="en" sz="1800">
                <a:solidFill>
                  <a:srgbClr val="000000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Groups of 10.</a:t>
            </a:r>
            <a:endParaRPr sz="1800">
              <a:solidFill>
                <a:srgbClr val="000000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  <a:p>
            <a:pPr marL="914400" lvl="1" indent="-3429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PT Sans Narrow"/>
              <a:buChar char="○"/>
            </a:pPr>
            <a:r>
              <a:rPr lang="en" sz="1800">
                <a:solidFill>
                  <a:srgbClr val="000000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Hosted before JSL Classes on a weekly basis</a:t>
            </a:r>
            <a:endParaRPr sz="1800">
              <a:solidFill>
                <a:srgbClr val="000000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  <a:p>
            <a:pPr marL="457200" lvl="0" indent="-3429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PT Sans Narrow"/>
              <a:buChar char="●"/>
            </a:pPr>
            <a:r>
              <a:rPr lang="en" sz="2400" b="1">
                <a:solidFill>
                  <a:srgbClr val="000000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Group Counselling</a:t>
            </a:r>
            <a:endParaRPr>
              <a:solidFill>
                <a:srgbClr val="000000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  <a:p>
            <a:pPr marL="914400" lvl="1" indent="-3810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PT Sans Narrow"/>
              <a:buChar char="○"/>
            </a:pPr>
            <a:r>
              <a:rPr lang="en" sz="1800">
                <a:solidFill>
                  <a:srgbClr val="000000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Groups of 15</a:t>
            </a:r>
            <a:endParaRPr sz="1800">
              <a:solidFill>
                <a:srgbClr val="000000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  <a:p>
            <a:pPr marL="914400" lvl="1" indent="-3810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PT Sans Narrow"/>
              <a:buChar char="○"/>
            </a:pPr>
            <a:r>
              <a:rPr lang="en" sz="1800">
                <a:solidFill>
                  <a:srgbClr val="000000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Closed sessions Hosted by at least 2 Trained counsellors</a:t>
            </a:r>
            <a:endParaRPr sz="1800">
              <a:solidFill>
                <a:srgbClr val="000000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00000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pic>
        <p:nvPicPr>
          <p:cNvPr id="213" name="Google Shape;213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55200" y="1596867"/>
            <a:ext cx="4251800" cy="1949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33"/>
          <p:cNvSpPr txBox="1">
            <a:spLocks noGrp="1"/>
          </p:cNvSpPr>
          <p:nvPr>
            <p:ph type="title"/>
          </p:nvPr>
        </p:nvSpPr>
        <p:spPr>
          <a:xfrm>
            <a:off x="207075" y="-159350"/>
            <a:ext cx="4045200" cy="1675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WHAT’S APP SUPPORT GROUPS</a:t>
            </a:r>
            <a:endParaRPr/>
          </a:p>
        </p:txBody>
      </p:sp>
      <p:sp>
        <p:nvSpPr>
          <p:cNvPr id="219" name="Google Shape;219;p33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220" name="Google Shape;220;p33"/>
          <p:cNvSpPr txBox="1">
            <a:spLocks noGrp="1"/>
          </p:cNvSpPr>
          <p:nvPr>
            <p:ph type="subTitle" idx="1"/>
          </p:nvPr>
        </p:nvSpPr>
        <p:spPr>
          <a:xfrm>
            <a:off x="90550" y="1573050"/>
            <a:ext cx="4365300" cy="183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PT Sans Narrow"/>
              <a:buChar char="●"/>
            </a:pPr>
            <a:r>
              <a:rPr lang="en">
                <a:solidFill>
                  <a:srgbClr val="000000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Established subsequent to weekend workshops</a:t>
            </a:r>
            <a:endParaRPr>
              <a:solidFill>
                <a:srgbClr val="000000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  <a:p>
            <a:pPr marL="457200" lvl="0" indent="-361950" algn="l" rtl="0"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PT Sans Narrow"/>
              <a:buChar char="●"/>
            </a:pPr>
            <a:r>
              <a:rPr lang="en">
                <a:solidFill>
                  <a:srgbClr val="000000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Aimed at proving an ongoing forum for parents to receive support from the project officers and each other</a:t>
            </a:r>
            <a:endParaRPr>
              <a:solidFill>
                <a:srgbClr val="000000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  <a:p>
            <a:pPr marL="457200" lvl="0" indent="-361950" algn="l" rtl="0"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PT Sans Narrow"/>
              <a:buChar char="●"/>
            </a:pPr>
            <a:r>
              <a:rPr lang="en">
                <a:solidFill>
                  <a:srgbClr val="000000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Announcements re major events  shared</a:t>
            </a:r>
            <a:endParaRPr>
              <a:solidFill>
                <a:srgbClr val="000000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  <a:p>
            <a:pPr marL="457200" lvl="0" indent="-361950" algn="l" rtl="0"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PT Sans Narrow"/>
              <a:buChar char="●"/>
            </a:pPr>
            <a:r>
              <a:rPr lang="en">
                <a:solidFill>
                  <a:srgbClr val="000000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Discussions regarding their children or school events</a:t>
            </a:r>
            <a:endParaRPr>
              <a:solidFill>
                <a:srgbClr val="000000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  <a:p>
            <a:pPr marL="457200" lvl="0" indent="-361950" algn="l" rtl="0">
              <a:spcBef>
                <a:spcPts val="1000"/>
              </a:spcBef>
              <a:spcAft>
                <a:spcPts val="1000"/>
              </a:spcAft>
              <a:buClr>
                <a:srgbClr val="000000"/>
              </a:buClr>
              <a:buSzPts val="2100"/>
              <a:buFont typeface="PT Sans Narrow"/>
              <a:buChar char="●"/>
            </a:pPr>
            <a:r>
              <a:rPr lang="en">
                <a:solidFill>
                  <a:srgbClr val="000000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Under-utilised</a:t>
            </a:r>
            <a:endParaRPr>
              <a:solidFill>
                <a:srgbClr val="000000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pic>
        <p:nvPicPr>
          <p:cNvPr id="221" name="Google Shape;221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47925" y="724200"/>
            <a:ext cx="4220150" cy="28134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3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SUMMARY OF RESULTS</a:t>
            </a:r>
            <a:endParaRPr/>
          </a:p>
        </p:txBody>
      </p:sp>
      <p:graphicFrame>
        <p:nvGraphicFramePr>
          <p:cNvPr id="227" name="Google Shape;227;p34"/>
          <p:cNvGraphicFramePr/>
          <p:nvPr/>
        </p:nvGraphicFramePr>
        <p:xfrm>
          <a:off x="252200" y="14287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{F9F8CE65-7198-4311-BF4E-BBAD9E4AD374}</a:tableStyleId>
              </a:tblPr>
              <a:tblGrid>
                <a:gridCol w="21450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450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450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450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b="1">
                          <a:latin typeface="PT Sans Narrow"/>
                          <a:ea typeface="PT Sans Narrow"/>
                          <a:cs typeface="PT Sans Narrow"/>
                          <a:sym typeface="PT Sans Narrow"/>
                        </a:rPr>
                        <a:t>INTERVENTION</a:t>
                      </a:r>
                      <a:endParaRPr sz="1800" b="1">
                        <a:latin typeface="PT Sans Narrow"/>
                        <a:ea typeface="PT Sans Narrow"/>
                        <a:cs typeface="PT Sans Narrow"/>
                        <a:sym typeface="PT Sans Narrow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b="1">
                          <a:latin typeface="PT Sans Narrow"/>
                          <a:ea typeface="PT Sans Narrow"/>
                          <a:cs typeface="PT Sans Narrow"/>
                          <a:sym typeface="PT Sans Narrow"/>
                        </a:rPr>
                        <a:t>Number of Participants</a:t>
                      </a:r>
                      <a:endParaRPr sz="1800" b="1">
                        <a:latin typeface="PT Sans Narrow"/>
                        <a:ea typeface="PT Sans Narrow"/>
                        <a:cs typeface="PT Sans Narrow"/>
                        <a:sym typeface="PT Sans Narrow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b="1">
                          <a:latin typeface="PT Sans Narrow"/>
                          <a:ea typeface="PT Sans Narrow"/>
                          <a:cs typeface="PT Sans Narrow"/>
                          <a:sym typeface="PT Sans Narrow"/>
                        </a:rPr>
                        <a:t>AVERAGE INCREASE IN JSL RECEPTIVE SKILLS</a:t>
                      </a:r>
                      <a:endParaRPr sz="1800" b="1">
                        <a:latin typeface="PT Sans Narrow"/>
                        <a:ea typeface="PT Sans Narrow"/>
                        <a:cs typeface="PT Sans Narrow"/>
                        <a:sym typeface="PT Sans Narrow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b="1">
                          <a:latin typeface="PT Sans Narrow"/>
                          <a:ea typeface="PT Sans Narrow"/>
                          <a:cs typeface="PT Sans Narrow"/>
                          <a:sym typeface="PT Sans Narrow"/>
                        </a:rPr>
                        <a:t>PERCENTAGE PASS</a:t>
                      </a:r>
                      <a:endParaRPr sz="1800" b="1">
                        <a:latin typeface="PT Sans Narrow"/>
                        <a:ea typeface="PT Sans Narrow"/>
                        <a:cs typeface="PT Sans Narrow"/>
                        <a:sym typeface="PT Sans Narrow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62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b="1">
                          <a:latin typeface="PT Sans Narrow"/>
                          <a:ea typeface="PT Sans Narrow"/>
                          <a:cs typeface="PT Sans Narrow"/>
                          <a:sym typeface="PT Sans Narrow"/>
                        </a:rPr>
                        <a:t>JSL Classes</a:t>
                      </a:r>
                      <a:endParaRPr sz="1800" b="1">
                        <a:latin typeface="PT Sans Narrow"/>
                        <a:ea typeface="PT Sans Narrow"/>
                        <a:cs typeface="PT Sans Narrow"/>
                        <a:sym typeface="PT Sans Narrow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PT Sans Narrow"/>
                          <a:ea typeface="PT Sans Narrow"/>
                          <a:cs typeface="PT Sans Narrow"/>
                          <a:sym typeface="PT Sans Narrow"/>
                        </a:rPr>
                        <a:t>86</a:t>
                      </a:r>
                      <a:endParaRPr sz="1800">
                        <a:latin typeface="PT Sans Narrow"/>
                        <a:ea typeface="PT Sans Narrow"/>
                        <a:cs typeface="PT Sans Narrow"/>
                        <a:sym typeface="PT Sans Narrow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PT Sans Narrow"/>
                          <a:ea typeface="PT Sans Narrow"/>
                          <a:cs typeface="PT Sans Narrow"/>
                          <a:sym typeface="PT Sans Narrow"/>
                        </a:rPr>
                        <a:t>-</a:t>
                      </a:r>
                      <a:endParaRPr sz="1800">
                        <a:latin typeface="PT Sans Narrow"/>
                        <a:ea typeface="PT Sans Narrow"/>
                        <a:cs typeface="PT Sans Narrow"/>
                        <a:sym typeface="PT Sans Narrow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PT Sans Narrow"/>
                          <a:ea typeface="PT Sans Narrow"/>
                          <a:cs typeface="PT Sans Narrow"/>
                          <a:sym typeface="PT Sans Narrow"/>
                        </a:rPr>
                        <a:t>47%</a:t>
                      </a:r>
                      <a:endParaRPr sz="1800">
                        <a:latin typeface="PT Sans Narrow"/>
                        <a:ea typeface="PT Sans Narrow"/>
                        <a:cs typeface="PT Sans Narrow"/>
                        <a:sym typeface="PT Sans Narrow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b="1">
                          <a:latin typeface="PT Sans Narrow"/>
                          <a:ea typeface="PT Sans Narrow"/>
                          <a:cs typeface="PT Sans Narrow"/>
                          <a:sym typeface="PT Sans Narrow"/>
                        </a:rPr>
                        <a:t>Parent Silent Weekends</a:t>
                      </a:r>
                      <a:endParaRPr sz="1800" b="1">
                        <a:latin typeface="PT Sans Narrow"/>
                        <a:ea typeface="PT Sans Narrow"/>
                        <a:cs typeface="PT Sans Narrow"/>
                        <a:sym typeface="PT Sans Narrow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PT Sans Narrow"/>
                          <a:ea typeface="PT Sans Narrow"/>
                          <a:cs typeface="PT Sans Narrow"/>
                          <a:sym typeface="PT Sans Narrow"/>
                        </a:rPr>
                        <a:t>59</a:t>
                      </a:r>
                      <a:endParaRPr sz="1800">
                        <a:latin typeface="PT Sans Narrow"/>
                        <a:ea typeface="PT Sans Narrow"/>
                        <a:cs typeface="PT Sans Narrow"/>
                        <a:sym typeface="PT Sans Narrow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PT Sans Narrow"/>
                          <a:ea typeface="PT Sans Narrow"/>
                          <a:cs typeface="PT Sans Narrow"/>
                          <a:sym typeface="PT Sans Narrow"/>
                        </a:rPr>
                        <a:t>3%</a:t>
                      </a:r>
                      <a:endParaRPr sz="1800">
                        <a:latin typeface="PT Sans Narrow"/>
                        <a:ea typeface="PT Sans Narrow"/>
                        <a:cs typeface="PT Sans Narrow"/>
                        <a:sym typeface="PT Sans Narrow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PT Sans Narrow"/>
                          <a:ea typeface="PT Sans Narrow"/>
                          <a:cs typeface="PT Sans Narrow"/>
                          <a:sym typeface="PT Sans Narrow"/>
                        </a:rPr>
                        <a:t>Not Measured</a:t>
                      </a:r>
                      <a:endParaRPr sz="1800">
                        <a:latin typeface="PT Sans Narrow"/>
                        <a:ea typeface="PT Sans Narrow"/>
                        <a:cs typeface="PT Sans Narrow"/>
                        <a:sym typeface="PT Sans Narrow"/>
                      </a:endParaRPr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b="1">
                          <a:latin typeface="PT Sans Narrow"/>
                          <a:ea typeface="PT Sans Narrow"/>
                          <a:cs typeface="PT Sans Narrow"/>
                          <a:sym typeface="PT Sans Narrow"/>
                        </a:rPr>
                        <a:t>JSL &amp; Literacy Enrichment Weekends</a:t>
                      </a:r>
                      <a:endParaRPr sz="1800" b="1">
                        <a:latin typeface="PT Sans Narrow"/>
                        <a:ea typeface="PT Sans Narrow"/>
                        <a:cs typeface="PT Sans Narrow"/>
                        <a:sym typeface="PT Sans Narrow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PT Sans Narrow"/>
                          <a:ea typeface="PT Sans Narrow"/>
                          <a:cs typeface="PT Sans Narrow"/>
                          <a:sym typeface="PT Sans Narrow"/>
                        </a:rPr>
                        <a:t>39</a:t>
                      </a:r>
                      <a:endParaRPr sz="1800">
                        <a:latin typeface="PT Sans Narrow"/>
                        <a:ea typeface="PT Sans Narrow"/>
                        <a:cs typeface="PT Sans Narrow"/>
                        <a:sym typeface="PT Sans Narrow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PT Sans Narrow"/>
                          <a:ea typeface="PT Sans Narrow"/>
                          <a:cs typeface="PT Sans Narrow"/>
                          <a:sym typeface="PT Sans Narrow"/>
                        </a:rPr>
                        <a:t>20%</a:t>
                      </a:r>
                      <a:endParaRPr sz="1800">
                        <a:latin typeface="PT Sans Narrow"/>
                        <a:ea typeface="PT Sans Narrow"/>
                        <a:cs typeface="PT Sans Narrow"/>
                        <a:sym typeface="PT Sans Narrow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PT Sans Narrow"/>
                          <a:ea typeface="PT Sans Narrow"/>
                          <a:cs typeface="PT Sans Narrow"/>
                          <a:sym typeface="PT Sans Narrow"/>
                        </a:rPr>
                        <a:t>Not Measured</a:t>
                      </a:r>
                      <a:endParaRPr sz="1800">
                        <a:latin typeface="PT Sans Narrow"/>
                        <a:ea typeface="PT Sans Narrow"/>
                        <a:cs typeface="PT Sans Narrow"/>
                        <a:sym typeface="PT Sans Narrow"/>
                      </a:endParaRPr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62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b="1">
                          <a:latin typeface="PT Sans Narrow"/>
                          <a:ea typeface="PT Sans Narrow"/>
                          <a:cs typeface="PT Sans Narrow"/>
                          <a:sym typeface="PT Sans Narrow"/>
                        </a:rPr>
                        <a:t>Follow-up Workshop</a:t>
                      </a:r>
                      <a:endParaRPr sz="1800" b="1">
                        <a:latin typeface="PT Sans Narrow"/>
                        <a:ea typeface="PT Sans Narrow"/>
                        <a:cs typeface="PT Sans Narrow"/>
                        <a:sym typeface="PT Sans Narrow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PT Sans Narrow"/>
                          <a:ea typeface="PT Sans Narrow"/>
                          <a:cs typeface="PT Sans Narrow"/>
                          <a:sym typeface="PT Sans Narrow"/>
                        </a:rPr>
                        <a:t>30</a:t>
                      </a:r>
                      <a:endParaRPr sz="1800">
                        <a:latin typeface="PT Sans Narrow"/>
                        <a:ea typeface="PT Sans Narrow"/>
                        <a:cs typeface="PT Sans Narrow"/>
                        <a:sym typeface="PT Sans Narrow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PT Sans Narrow"/>
                          <a:ea typeface="PT Sans Narrow"/>
                          <a:cs typeface="PT Sans Narrow"/>
                          <a:sym typeface="PT Sans Narrow"/>
                        </a:rPr>
                        <a:t>7%</a:t>
                      </a:r>
                      <a:endParaRPr sz="1800">
                        <a:latin typeface="PT Sans Narrow"/>
                        <a:ea typeface="PT Sans Narrow"/>
                        <a:cs typeface="PT Sans Narrow"/>
                        <a:sym typeface="PT Sans Narrow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PT Sans Narrow"/>
                          <a:ea typeface="PT Sans Narrow"/>
                          <a:cs typeface="PT Sans Narrow"/>
                          <a:sym typeface="PT Sans Narrow"/>
                        </a:rPr>
                        <a:t>Not Measured</a:t>
                      </a:r>
                      <a:endParaRPr sz="1800">
                        <a:latin typeface="PT Sans Narrow"/>
                        <a:ea typeface="PT Sans Narrow"/>
                        <a:cs typeface="PT Sans Narrow"/>
                        <a:sym typeface="PT Sans Narrow"/>
                      </a:endParaRPr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35"/>
          <p:cNvSpPr txBox="1">
            <a:spLocks noGrp="1"/>
          </p:cNvSpPr>
          <p:nvPr>
            <p:ph type="title"/>
          </p:nvPr>
        </p:nvSpPr>
        <p:spPr>
          <a:xfrm rot="5399304" flipH="1">
            <a:off x="6332894" y="2167762"/>
            <a:ext cx="44442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Pas Rate for JSL Classes Disaggregated by Relationship to D/HH Child</a:t>
            </a:r>
            <a:endParaRPr sz="2400"/>
          </a:p>
        </p:txBody>
      </p:sp>
      <p:graphicFrame>
        <p:nvGraphicFramePr>
          <p:cNvPr id="233" name="Google Shape;233;p35"/>
          <p:cNvGraphicFramePr/>
          <p:nvPr/>
        </p:nvGraphicFramePr>
        <p:xfrm>
          <a:off x="152400" y="1524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{D70C0BE4-96BD-477F-AE4F-4D168EBF7D0A}</a:tableStyleId>
              </a:tblPr>
              <a:tblGrid>
                <a:gridCol w="17705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311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970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987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876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2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 b="1">
                          <a:latin typeface="PT Sans Narrow"/>
                          <a:ea typeface="PT Sans Narrow"/>
                          <a:cs typeface="PT Sans Narrow"/>
                          <a:sym typeface="PT Sans Narrow"/>
                        </a:rPr>
                        <a:t>Relationship to Child</a:t>
                      </a:r>
                      <a:endParaRPr sz="1500" b="1">
                        <a:latin typeface="PT Sans Narrow"/>
                        <a:ea typeface="PT Sans Narrow"/>
                        <a:cs typeface="PT Sans Narrow"/>
                        <a:sym typeface="PT Sans Narrow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 b="1">
                          <a:latin typeface="PT Sans Narrow"/>
                          <a:ea typeface="PT Sans Narrow"/>
                          <a:cs typeface="PT Sans Narrow"/>
                          <a:sym typeface="PT Sans Narrow"/>
                        </a:rPr>
                        <a:t>Percentage of Total Participants</a:t>
                      </a:r>
                      <a:endParaRPr sz="1500" b="1">
                        <a:latin typeface="PT Sans Narrow"/>
                        <a:ea typeface="PT Sans Narrow"/>
                        <a:cs typeface="PT Sans Narrow"/>
                        <a:sym typeface="PT Sans Narrow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 b="1">
                          <a:latin typeface="PT Sans Narrow"/>
                          <a:ea typeface="PT Sans Narrow"/>
                          <a:cs typeface="PT Sans Narrow"/>
                          <a:sym typeface="PT Sans Narrow"/>
                        </a:rPr>
                        <a:t>Pass</a:t>
                      </a:r>
                      <a:endParaRPr sz="1500" b="1">
                        <a:latin typeface="PT Sans Narrow"/>
                        <a:ea typeface="PT Sans Narrow"/>
                        <a:cs typeface="PT Sans Narrow"/>
                        <a:sym typeface="PT Sans Narrow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 b="1">
                          <a:latin typeface="PT Sans Narrow"/>
                          <a:ea typeface="PT Sans Narrow"/>
                          <a:cs typeface="PT Sans Narrow"/>
                          <a:sym typeface="PT Sans Narrow"/>
                        </a:rPr>
                        <a:t>Fail</a:t>
                      </a:r>
                      <a:endParaRPr sz="1500" b="1">
                        <a:latin typeface="PT Sans Narrow"/>
                        <a:ea typeface="PT Sans Narrow"/>
                        <a:cs typeface="PT Sans Narrow"/>
                        <a:sym typeface="PT Sans Narrow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 b="1">
                          <a:latin typeface="PT Sans Narrow"/>
                          <a:ea typeface="PT Sans Narrow"/>
                          <a:cs typeface="PT Sans Narrow"/>
                          <a:sym typeface="PT Sans Narrow"/>
                        </a:rPr>
                        <a:t>Dropout</a:t>
                      </a:r>
                      <a:endParaRPr sz="1500" b="1">
                        <a:latin typeface="PT Sans Narrow"/>
                        <a:ea typeface="PT Sans Narrow"/>
                        <a:cs typeface="PT Sans Narrow"/>
                        <a:sym typeface="PT Sans Narrow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255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latin typeface="PT Sans Narrow"/>
                          <a:ea typeface="PT Sans Narrow"/>
                          <a:cs typeface="PT Sans Narrow"/>
                          <a:sym typeface="PT Sans Narrow"/>
                        </a:rPr>
                        <a:t>Stepmother</a:t>
                      </a:r>
                      <a:endParaRPr sz="1500">
                        <a:latin typeface="PT Sans Narrow"/>
                        <a:ea typeface="PT Sans Narrow"/>
                        <a:cs typeface="PT Sans Narrow"/>
                        <a:sym typeface="PT Sans Narrow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latin typeface="PT Sans Narrow"/>
                          <a:ea typeface="PT Sans Narrow"/>
                          <a:cs typeface="PT Sans Narrow"/>
                          <a:sym typeface="PT Sans Narrow"/>
                        </a:rPr>
                        <a:t>2%</a:t>
                      </a:r>
                      <a:endParaRPr sz="1500">
                        <a:latin typeface="PT Sans Narrow"/>
                        <a:ea typeface="PT Sans Narrow"/>
                        <a:cs typeface="PT Sans Narrow"/>
                        <a:sym typeface="PT Sans Narrow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latin typeface="PT Sans Narrow"/>
                          <a:ea typeface="PT Sans Narrow"/>
                          <a:cs typeface="PT Sans Narrow"/>
                          <a:sym typeface="PT Sans Narrow"/>
                        </a:rPr>
                        <a:t>50%</a:t>
                      </a:r>
                      <a:endParaRPr sz="1500">
                        <a:latin typeface="PT Sans Narrow"/>
                        <a:ea typeface="PT Sans Narrow"/>
                        <a:cs typeface="PT Sans Narrow"/>
                        <a:sym typeface="PT Sans Narrow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latin typeface="PT Sans Narrow"/>
                          <a:ea typeface="PT Sans Narrow"/>
                          <a:cs typeface="PT Sans Narrow"/>
                          <a:sym typeface="PT Sans Narrow"/>
                        </a:rPr>
                        <a:t>50%</a:t>
                      </a:r>
                      <a:endParaRPr sz="1500">
                        <a:latin typeface="PT Sans Narrow"/>
                        <a:ea typeface="PT Sans Narrow"/>
                        <a:cs typeface="PT Sans Narrow"/>
                        <a:sym typeface="PT Sans Narrow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latin typeface="PT Sans Narrow"/>
                          <a:ea typeface="PT Sans Narrow"/>
                          <a:cs typeface="PT Sans Narrow"/>
                          <a:sym typeface="PT Sans Narrow"/>
                        </a:rPr>
                        <a:t>0%</a:t>
                      </a:r>
                      <a:endParaRPr sz="1500">
                        <a:latin typeface="PT Sans Narrow"/>
                        <a:ea typeface="PT Sans Narrow"/>
                        <a:cs typeface="PT Sans Narrow"/>
                        <a:sym typeface="PT Sans Narrow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255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latin typeface="PT Sans Narrow"/>
                          <a:ea typeface="PT Sans Narrow"/>
                          <a:cs typeface="PT Sans Narrow"/>
                          <a:sym typeface="PT Sans Narrow"/>
                        </a:rPr>
                        <a:t>Sister</a:t>
                      </a:r>
                      <a:endParaRPr sz="1500">
                        <a:latin typeface="PT Sans Narrow"/>
                        <a:ea typeface="PT Sans Narrow"/>
                        <a:cs typeface="PT Sans Narrow"/>
                        <a:sym typeface="PT Sans Narrow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latin typeface="PT Sans Narrow"/>
                          <a:ea typeface="PT Sans Narrow"/>
                          <a:cs typeface="PT Sans Narrow"/>
                          <a:sym typeface="PT Sans Narrow"/>
                        </a:rPr>
                        <a:t>7%</a:t>
                      </a:r>
                      <a:endParaRPr sz="1500">
                        <a:latin typeface="PT Sans Narrow"/>
                        <a:ea typeface="PT Sans Narrow"/>
                        <a:cs typeface="PT Sans Narrow"/>
                        <a:sym typeface="PT Sans Narrow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 b="1">
                          <a:latin typeface="PT Sans Narrow"/>
                          <a:ea typeface="PT Sans Narrow"/>
                          <a:cs typeface="PT Sans Narrow"/>
                          <a:sym typeface="PT Sans Narrow"/>
                        </a:rPr>
                        <a:t>83%</a:t>
                      </a:r>
                      <a:endParaRPr sz="1500" b="1">
                        <a:latin typeface="PT Sans Narrow"/>
                        <a:ea typeface="PT Sans Narrow"/>
                        <a:cs typeface="PT Sans Narrow"/>
                        <a:sym typeface="PT Sans Narrow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latin typeface="PT Sans Narrow"/>
                          <a:ea typeface="PT Sans Narrow"/>
                          <a:cs typeface="PT Sans Narrow"/>
                          <a:sym typeface="PT Sans Narrow"/>
                        </a:rPr>
                        <a:t>0%</a:t>
                      </a:r>
                      <a:endParaRPr sz="1500">
                        <a:latin typeface="PT Sans Narrow"/>
                        <a:ea typeface="PT Sans Narrow"/>
                        <a:cs typeface="PT Sans Narrow"/>
                        <a:sym typeface="PT Sans Narrow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latin typeface="PT Sans Narrow"/>
                          <a:ea typeface="PT Sans Narrow"/>
                          <a:cs typeface="PT Sans Narrow"/>
                          <a:sym typeface="PT Sans Narrow"/>
                        </a:rPr>
                        <a:t>17%</a:t>
                      </a:r>
                      <a:endParaRPr sz="1500">
                        <a:latin typeface="PT Sans Narrow"/>
                        <a:ea typeface="PT Sans Narrow"/>
                        <a:cs typeface="PT Sans Narrow"/>
                        <a:sym typeface="PT Sans Narrow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255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latin typeface="PT Sans Narrow"/>
                          <a:ea typeface="PT Sans Narrow"/>
                          <a:cs typeface="PT Sans Narrow"/>
                          <a:sym typeface="PT Sans Narrow"/>
                        </a:rPr>
                        <a:t>Aunt</a:t>
                      </a:r>
                      <a:endParaRPr sz="1500">
                        <a:latin typeface="PT Sans Narrow"/>
                        <a:ea typeface="PT Sans Narrow"/>
                        <a:cs typeface="PT Sans Narrow"/>
                        <a:sym typeface="PT Sans Narrow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latin typeface="PT Sans Narrow"/>
                          <a:ea typeface="PT Sans Narrow"/>
                          <a:cs typeface="PT Sans Narrow"/>
                          <a:sym typeface="PT Sans Narrow"/>
                        </a:rPr>
                        <a:t>6%</a:t>
                      </a:r>
                      <a:endParaRPr sz="1500">
                        <a:latin typeface="PT Sans Narrow"/>
                        <a:ea typeface="PT Sans Narrow"/>
                        <a:cs typeface="PT Sans Narrow"/>
                        <a:sym typeface="PT Sans Narrow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latin typeface="PT Sans Narrow"/>
                          <a:ea typeface="PT Sans Narrow"/>
                          <a:cs typeface="PT Sans Narrow"/>
                          <a:sym typeface="PT Sans Narrow"/>
                        </a:rPr>
                        <a:t>40%</a:t>
                      </a:r>
                      <a:endParaRPr sz="1500">
                        <a:latin typeface="PT Sans Narrow"/>
                        <a:ea typeface="PT Sans Narrow"/>
                        <a:cs typeface="PT Sans Narrow"/>
                        <a:sym typeface="PT Sans Narrow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latin typeface="PT Sans Narrow"/>
                          <a:ea typeface="PT Sans Narrow"/>
                          <a:cs typeface="PT Sans Narrow"/>
                          <a:sym typeface="PT Sans Narrow"/>
                        </a:rPr>
                        <a:t>40%</a:t>
                      </a:r>
                      <a:endParaRPr sz="1500">
                        <a:latin typeface="PT Sans Narrow"/>
                        <a:ea typeface="PT Sans Narrow"/>
                        <a:cs typeface="PT Sans Narrow"/>
                        <a:sym typeface="PT Sans Narrow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latin typeface="PT Sans Narrow"/>
                          <a:ea typeface="PT Sans Narrow"/>
                          <a:cs typeface="PT Sans Narrow"/>
                          <a:sym typeface="PT Sans Narrow"/>
                        </a:rPr>
                        <a:t>20%</a:t>
                      </a:r>
                      <a:endParaRPr sz="1500">
                        <a:latin typeface="PT Sans Narrow"/>
                        <a:ea typeface="PT Sans Narrow"/>
                        <a:cs typeface="PT Sans Narrow"/>
                        <a:sym typeface="PT Sans Narrow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255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latin typeface="PT Sans Narrow"/>
                          <a:ea typeface="PT Sans Narrow"/>
                          <a:cs typeface="PT Sans Narrow"/>
                          <a:sym typeface="PT Sans Narrow"/>
                        </a:rPr>
                        <a:t>Brother</a:t>
                      </a:r>
                      <a:endParaRPr sz="1500">
                        <a:latin typeface="PT Sans Narrow"/>
                        <a:ea typeface="PT Sans Narrow"/>
                        <a:cs typeface="PT Sans Narrow"/>
                        <a:sym typeface="PT Sans Narrow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latin typeface="PT Sans Narrow"/>
                          <a:ea typeface="PT Sans Narrow"/>
                          <a:cs typeface="PT Sans Narrow"/>
                          <a:sym typeface="PT Sans Narrow"/>
                        </a:rPr>
                        <a:t>5%</a:t>
                      </a:r>
                      <a:endParaRPr sz="1500">
                        <a:latin typeface="PT Sans Narrow"/>
                        <a:ea typeface="PT Sans Narrow"/>
                        <a:cs typeface="PT Sans Narrow"/>
                        <a:sym typeface="PT Sans Narrow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latin typeface="PT Sans Narrow"/>
                          <a:ea typeface="PT Sans Narrow"/>
                          <a:cs typeface="PT Sans Narrow"/>
                          <a:sym typeface="PT Sans Narrow"/>
                        </a:rPr>
                        <a:t>50%</a:t>
                      </a:r>
                      <a:endParaRPr sz="1500">
                        <a:latin typeface="PT Sans Narrow"/>
                        <a:ea typeface="PT Sans Narrow"/>
                        <a:cs typeface="PT Sans Narrow"/>
                        <a:sym typeface="PT Sans Narrow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latin typeface="PT Sans Narrow"/>
                          <a:ea typeface="PT Sans Narrow"/>
                          <a:cs typeface="PT Sans Narrow"/>
                          <a:sym typeface="PT Sans Narrow"/>
                        </a:rPr>
                        <a:t>25%</a:t>
                      </a:r>
                      <a:endParaRPr sz="1500">
                        <a:latin typeface="PT Sans Narrow"/>
                        <a:ea typeface="PT Sans Narrow"/>
                        <a:cs typeface="PT Sans Narrow"/>
                        <a:sym typeface="PT Sans Narrow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latin typeface="PT Sans Narrow"/>
                          <a:ea typeface="PT Sans Narrow"/>
                          <a:cs typeface="PT Sans Narrow"/>
                          <a:sym typeface="PT Sans Narrow"/>
                        </a:rPr>
                        <a:t>25%</a:t>
                      </a:r>
                      <a:endParaRPr sz="1500">
                        <a:latin typeface="PT Sans Narrow"/>
                        <a:ea typeface="PT Sans Narrow"/>
                        <a:cs typeface="PT Sans Narrow"/>
                        <a:sym typeface="PT Sans Narrow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255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latin typeface="PT Sans Narrow"/>
                          <a:ea typeface="PT Sans Narrow"/>
                          <a:cs typeface="PT Sans Narrow"/>
                          <a:sym typeface="PT Sans Narrow"/>
                        </a:rPr>
                        <a:t>Mother</a:t>
                      </a:r>
                      <a:endParaRPr sz="1500">
                        <a:latin typeface="PT Sans Narrow"/>
                        <a:ea typeface="PT Sans Narrow"/>
                        <a:cs typeface="PT Sans Narrow"/>
                        <a:sym typeface="PT Sans Narrow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latin typeface="PT Sans Narrow"/>
                          <a:ea typeface="PT Sans Narrow"/>
                          <a:cs typeface="PT Sans Narrow"/>
                          <a:sym typeface="PT Sans Narrow"/>
                        </a:rPr>
                        <a:t>60%</a:t>
                      </a:r>
                      <a:endParaRPr sz="1500">
                        <a:latin typeface="PT Sans Narrow"/>
                        <a:ea typeface="PT Sans Narrow"/>
                        <a:cs typeface="PT Sans Narrow"/>
                        <a:sym typeface="PT Sans Narrow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latin typeface="PT Sans Narrow"/>
                          <a:ea typeface="PT Sans Narrow"/>
                          <a:cs typeface="PT Sans Narrow"/>
                          <a:sym typeface="PT Sans Narrow"/>
                        </a:rPr>
                        <a:t>48%</a:t>
                      </a:r>
                      <a:endParaRPr sz="1500">
                        <a:latin typeface="PT Sans Narrow"/>
                        <a:ea typeface="PT Sans Narrow"/>
                        <a:cs typeface="PT Sans Narrow"/>
                        <a:sym typeface="PT Sans Narrow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latin typeface="PT Sans Narrow"/>
                          <a:ea typeface="PT Sans Narrow"/>
                          <a:cs typeface="PT Sans Narrow"/>
                          <a:sym typeface="PT Sans Narrow"/>
                        </a:rPr>
                        <a:t>17%</a:t>
                      </a:r>
                      <a:endParaRPr sz="1500">
                        <a:latin typeface="PT Sans Narrow"/>
                        <a:ea typeface="PT Sans Narrow"/>
                        <a:cs typeface="PT Sans Narrow"/>
                        <a:sym typeface="PT Sans Narrow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latin typeface="PT Sans Narrow"/>
                          <a:ea typeface="PT Sans Narrow"/>
                          <a:cs typeface="PT Sans Narrow"/>
                          <a:sym typeface="PT Sans Narrow"/>
                        </a:rPr>
                        <a:t>35%</a:t>
                      </a:r>
                      <a:endParaRPr sz="1500">
                        <a:latin typeface="PT Sans Narrow"/>
                        <a:ea typeface="PT Sans Narrow"/>
                        <a:cs typeface="PT Sans Narrow"/>
                        <a:sym typeface="PT Sans Narrow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255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latin typeface="PT Sans Narrow"/>
                          <a:ea typeface="PT Sans Narrow"/>
                          <a:cs typeface="PT Sans Narrow"/>
                          <a:sym typeface="PT Sans Narrow"/>
                        </a:rPr>
                        <a:t>Grandmother</a:t>
                      </a:r>
                      <a:endParaRPr sz="1500">
                        <a:latin typeface="PT Sans Narrow"/>
                        <a:ea typeface="PT Sans Narrow"/>
                        <a:cs typeface="PT Sans Narrow"/>
                        <a:sym typeface="PT Sans Narrow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latin typeface="PT Sans Narrow"/>
                          <a:ea typeface="PT Sans Narrow"/>
                          <a:cs typeface="PT Sans Narrow"/>
                          <a:sym typeface="PT Sans Narrow"/>
                        </a:rPr>
                        <a:t>6%</a:t>
                      </a:r>
                      <a:endParaRPr sz="1500">
                        <a:latin typeface="PT Sans Narrow"/>
                        <a:ea typeface="PT Sans Narrow"/>
                        <a:cs typeface="PT Sans Narrow"/>
                        <a:sym typeface="PT Sans Narrow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 b="1">
                          <a:latin typeface="PT Sans Narrow"/>
                          <a:ea typeface="PT Sans Narrow"/>
                          <a:cs typeface="PT Sans Narrow"/>
                          <a:sym typeface="PT Sans Narrow"/>
                        </a:rPr>
                        <a:t>60%</a:t>
                      </a:r>
                      <a:endParaRPr sz="1500" b="1">
                        <a:latin typeface="PT Sans Narrow"/>
                        <a:ea typeface="PT Sans Narrow"/>
                        <a:cs typeface="PT Sans Narrow"/>
                        <a:sym typeface="PT Sans Narrow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latin typeface="PT Sans Narrow"/>
                          <a:ea typeface="PT Sans Narrow"/>
                          <a:cs typeface="PT Sans Narrow"/>
                          <a:sym typeface="PT Sans Narrow"/>
                        </a:rPr>
                        <a:t>0%</a:t>
                      </a:r>
                      <a:endParaRPr sz="1500">
                        <a:latin typeface="PT Sans Narrow"/>
                        <a:ea typeface="PT Sans Narrow"/>
                        <a:cs typeface="PT Sans Narrow"/>
                        <a:sym typeface="PT Sans Narrow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latin typeface="PT Sans Narrow"/>
                          <a:ea typeface="PT Sans Narrow"/>
                          <a:cs typeface="PT Sans Narrow"/>
                          <a:sym typeface="PT Sans Narrow"/>
                        </a:rPr>
                        <a:t>40%</a:t>
                      </a:r>
                      <a:endParaRPr sz="1500">
                        <a:latin typeface="PT Sans Narrow"/>
                        <a:ea typeface="PT Sans Narrow"/>
                        <a:cs typeface="PT Sans Narrow"/>
                        <a:sym typeface="PT Sans Narrow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9255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latin typeface="PT Sans Narrow"/>
                          <a:ea typeface="PT Sans Narrow"/>
                          <a:cs typeface="PT Sans Narrow"/>
                          <a:sym typeface="PT Sans Narrow"/>
                        </a:rPr>
                        <a:t>Father</a:t>
                      </a:r>
                      <a:endParaRPr sz="1500">
                        <a:latin typeface="PT Sans Narrow"/>
                        <a:ea typeface="PT Sans Narrow"/>
                        <a:cs typeface="PT Sans Narrow"/>
                        <a:sym typeface="PT Sans Narrow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latin typeface="PT Sans Narrow"/>
                          <a:ea typeface="PT Sans Narrow"/>
                          <a:cs typeface="PT Sans Narrow"/>
                          <a:sym typeface="PT Sans Narrow"/>
                        </a:rPr>
                        <a:t>10%</a:t>
                      </a:r>
                      <a:endParaRPr sz="1500">
                        <a:latin typeface="PT Sans Narrow"/>
                        <a:ea typeface="PT Sans Narrow"/>
                        <a:cs typeface="PT Sans Narrow"/>
                        <a:sym typeface="PT Sans Narrow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latin typeface="PT Sans Narrow"/>
                          <a:ea typeface="PT Sans Narrow"/>
                          <a:cs typeface="PT Sans Narrow"/>
                          <a:sym typeface="PT Sans Narrow"/>
                        </a:rPr>
                        <a:t>22%</a:t>
                      </a:r>
                      <a:endParaRPr sz="1500">
                        <a:latin typeface="PT Sans Narrow"/>
                        <a:ea typeface="PT Sans Narrow"/>
                        <a:cs typeface="PT Sans Narrow"/>
                        <a:sym typeface="PT Sans Narrow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latin typeface="PT Sans Narrow"/>
                          <a:ea typeface="PT Sans Narrow"/>
                          <a:cs typeface="PT Sans Narrow"/>
                          <a:sym typeface="PT Sans Narrow"/>
                        </a:rPr>
                        <a:t>0%</a:t>
                      </a:r>
                      <a:endParaRPr sz="1500">
                        <a:latin typeface="PT Sans Narrow"/>
                        <a:ea typeface="PT Sans Narrow"/>
                        <a:cs typeface="PT Sans Narrow"/>
                        <a:sym typeface="PT Sans Narrow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 b="1">
                          <a:solidFill>
                            <a:srgbClr val="FF0000"/>
                          </a:solidFill>
                          <a:latin typeface="PT Sans Narrow"/>
                          <a:ea typeface="PT Sans Narrow"/>
                          <a:cs typeface="PT Sans Narrow"/>
                          <a:sym typeface="PT Sans Narrow"/>
                        </a:rPr>
                        <a:t>78%</a:t>
                      </a:r>
                      <a:endParaRPr sz="1500" b="1">
                        <a:solidFill>
                          <a:srgbClr val="FF0000"/>
                        </a:solidFill>
                        <a:latin typeface="PT Sans Narrow"/>
                        <a:ea typeface="PT Sans Narrow"/>
                        <a:cs typeface="PT Sans Narrow"/>
                        <a:sym typeface="PT Sans Narrow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9255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latin typeface="PT Sans Narrow"/>
                          <a:ea typeface="PT Sans Narrow"/>
                          <a:cs typeface="PT Sans Narrow"/>
                          <a:sym typeface="PT Sans Narrow"/>
                        </a:rPr>
                        <a:t>Uncle (n=1)</a:t>
                      </a:r>
                      <a:endParaRPr sz="1500">
                        <a:latin typeface="PT Sans Narrow"/>
                        <a:ea typeface="PT Sans Narrow"/>
                        <a:cs typeface="PT Sans Narrow"/>
                        <a:sym typeface="PT Sans Narrow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latin typeface="PT Sans Narrow"/>
                          <a:ea typeface="PT Sans Narrow"/>
                          <a:cs typeface="PT Sans Narrow"/>
                          <a:sym typeface="PT Sans Narrow"/>
                        </a:rPr>
                        <a:t>1%</a:t>
                      </a:r>
                      <a:endParaRPr sz="1500">
                        <a:latin typeface="PT Sans Narrow"/>
                        <a:ea typeface="PT Sans Narrow"/>
                        <a:cs typeface="PT Sans Narrow"/>
                        <a:sym typeface="PT Sans Narrow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latin typeface="PT Sans Narrow"/>
                          <a:ea typeface="PT Sans Narrow"/>
                          <a:cs typeface="PT Sans Narrow"/>
                          <a:sym typeface="PT Sans Narrow"/>
                        </a:rPr>
                        <a:t>0%</a:t>
                      </a:r>
                      <a:endParaRPr sz="1500">
                        <a:latin typeface="PT Sans Narrow"/>
                        <a:ea typeface="PT Sans Narrow"/>
                        <a:cs typeface="PT Sans Narrow"/>
                        <a:sym typeface="PT Sans Narrow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latin typeface="PT Sans Narrow"/>
                          <a:ea typeface="PT Sans Narrow"/>
                          <a:cs typeface="PT Sans Narrow"/>
                          <a:sym typeface="PT Sans Narrow"/>
                        </a:rPr>
                        <a:t>0%</a:t>
                      </a:r>
                      <a:endParaRPr sz="1500">
                        <a:latin typeface="PT Sans Narrow"/>
                        <a:ea typeface="PT Sans Narrow"/>
                        <a:cs typeface="PT Sans Narrow"/>
                        <a:sym typeface="PT Sans Narrow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latin typeface="PT Sans Narrow"/>
                          <a:ea typeface="PT Sans Narrow"/>
                          <a:cs typeface="PT Sans Narrow"/>
                          <a:sym typeface="PT Sans Narrow"/>
                        </a:rPr>
                        <a:t>100%</a:t>
                      </a:r>
                      <a:endParaRPr sz="1500">
                        <a:latin typeface="PT Sans Narrow"/>
                        <a:ea typeface="PT Sans Narrow"/>
                        <a:cs typeface="PT Sans Narrow"/>
                        <a:sym typeface="PT Sans Narrow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9255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latin typeface="PT Sans Narrow"/>
                          <a:ea typeface="PT Sans Narrow"/>
                          <a:cs typeface="PT Sans Narrow"/>
                          <a:sym typeface="PT Sans Narrow"/>
                        </a:rPr>
                        <a:t>Cousin (n=1)</a:t>
                      </a:r>
                      <a:endParaRPr sz="1500">
                        <a:latin typeface="PT Sans Narrow"/>
                        <a:ea typeface="PT Sans Narrow"/>
                        <a:cs typeface="PT Sans Narrow"/>
                        <a:sym typeface="PT Sans Narrow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latin typeface="PT Sans Narrow"/>
                          <a:ea typeface="PT Sans Narrow"/>
                          <a:cs typeface="PT Sans Narrow"/>
                          <a:sym typeface="PT Sans Narrow"/>
                        </a:rPr>
                        <a:t>1%</a:t>
                      </a:r>
                      <a:endParaRPr sz="1500">
                        <a:latin typeface="PT Sans Narrow"/>
                        <a:ea typeface="PT Sans Narrow"/>
                        <a:cs typeface="PT Sans Narrow"/>
                        <a:sym typeface="PT Sans Narrow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latin typeface="PT Sans Narrow"/>
                          <a:ea typeface="PT Sans Narrow"/>
                          <a:cs typeface="PT Sans Narrow"/>
                          <a:sym typeface="PT Sans Narrow"/>
                        </a:rPr>
                        <a:t>0%</a:t>
                      </a:r>
                      <a:endParaRPr sz="1500">
                        <a:latin typeface="PT Sans Narrow"/>
                        <a:ea typeface="PT Sans Narrow"/>
                        <a:cs typeface="PT Sans Narrow"/>
                        <a:sym typeface="PT Sans Narrow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latin typeface="PT Sans Narrow"/>
                          <a:ea typeface="PT Sans Narrow"/>
                          <a:cs typeface="PT Sans Narrow"/>
                          <a:sym typeface="PT Sans Narrow"/>
                        </a:rPr>
                        <a:t>0%</a:t>
                      </a:r>
                      <a:endParaRPr sz="1500">
                        <a:latin typeface="PT Sans Narrow"/>
                        <a:ea typeface="PT Sans Narrow"/>
                        <a:cs typeface="PT Sans Narrow"/>
                        <a:sym typeface="PT Sans Narrow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latin typeface="PT Sans Narrow"/>
                          <a:ea typeface="PT Sans Narrow"/>
                          <a:cs typeface="PT Sans Narrow"/>
                          <a:sym typeface="PT Sans Narrow"/>
                        </a:rPr>
                        <a:t>100%</a:t>
                      </a:r>
                      <a:endParaRPr sz="1500">
                        <a:latin typeface="PT Sans Narrow"/>
                        <a:ea typeface="PT Sans Narrow"/>
                        <a:cs typeface="PT Sans Narrow"/>
                        <a:sym typeface="PT Sans Narrow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9255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latin typeface="PT Sans Narrow"/>
                          <a:ea typeface="PT Sans Narrow"/>
                          <a:cs typeface="PT Sans Narrow"/>
                          <a:sym typeface="PT Sans Narrow"/>
                        </a:rPr>
                        <a:t>Stepfather(n=1)</a:t>
                      </a:r>
                      <a:endParaRPr sz="1500">
                        <a:latin typeface="PT Sans Narrow"/>
                        <a:ea typeface="PT Sans Narrow"/>
                        <a:cs typeface="PT Sans Narrow"/>
                        <a:sym typeface="PT Sans Narrow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latin typeface="PT Sans Narrow"/>
                          <a:ea typeface="PT Sans Narrow"/>
                          <a:cs typeface="PT Sans Narrow"/>
                          <a:sym typeface="PT Sans Narrow"/>
                        </a:rPr>
                        <a:t>1%</a:t>
                      </a:r>
                      <a:endParaRPr sz="1500">
                        <a:latin typeface="PT Sans Narrow"/>
                        <a:ea typeface="PT Sans Narrow"/>
                        <a:cs typeface="PT Sans Narrow"/>
                        <a:sym typeface="PT Sans Narrow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latin typeface="PT Sans Narrow"/>
                          <a:ea typeface="PT Sans Narrow"/>
                          <a:cs typeface="PT Sans Narrow"/>
                          <a:sym typeface="PT Sans Narrow"/>
                        </a:rPr>
                        <a:t>0%</a:t>
                      </a:r>
                      <a:endParaRPr sz="1500">
                        <a:latin typeface="PT Sans Narrow"/>
                        <a:ea typeface="PT Sans Narrow"/>
                        <a:cs typeface="PT Sans Narrow"/>
                        <a:sym typeface="PT Sans Narrow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latin typeface="PT Sans Narrow"/>
                          <a:ea typeface="PT Sans Narrow"/>
                          <a:cs typeface="PT Sans Narrow"/>
                          <a:sym typeface="PT Sans Narrow"/>
                        </a:rPr>
                        <a:t>0%</a:t>
                      </a:r>
                      <a:endParaRPr sz="1500">
                        <a:latin typeface="PT Sans Narrow"/>
                        <a:ea typeface="PT Sans Narrow"/>
                        <a:cs typeface="PT Sans Narrow"/>
                        <a:sym typeface="PT Sans Narrow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latin typeface="PT Sans Narrow"/>
                          <a:ea typeface="PT Sans Narrow"/>
                          <a:cs typeface="PT Sans Narrow"/>
                          <a:sym typeface="PT Sans Narrow"/>
                        </a:rPr>
                        <a:t>100%</a:t>
                      </a:r>
                      <a:endParaRPr sz="1500">
                        <a:latin typeface="PT Sans Narrow"/>
                        <a:ea typeface="PT Sans Narrow"/>
                        <a:cs typeface="PT Sans Narrow"/>
                        <a:sym typeface="PT Sans Narrow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9255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latin typeface="PT Sans Narrow"/>
                          <a:ea typeface="PT Sans Narrow"/>
                          <a:cs typeface="PT Sans Narrow"/>
                          <a:sym typeface="PT Sans Narrow"/>
                        </a:rPr>
                        <a:t>Total</a:t>
                      </a:r>
                      <a:endParaRPr sz="1500">
                        <a:latin typeface="PT Sans Narrow"/>
                        <a:ea typeface="PT Sans Narrow"/>
                        <a:cs typeface="PT Sans Narrow"/>
                        <a:sym typeface="PT Sans Narrow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 b="1">
                          <a:latin typeface="PT Sans Narrow"/>
                          <a:ea typeface="PT Sans Narrow"/>
                          <a:cs typeface="PT Sans Narrow"/>
                          <a:sym typeface="PT Sans Narrow"/>
                        </a:rPr>
                        <a:t>100%</a:t>
                      </a:r>
                      <a:endParaRPr sz="1500" b="1">
                        <a:latin typeface="PT Sans Narrow"/>
                        <a:ea typeface="PT Sans Narrow"/>
                        <a:cs typeface="PT Sans Narrow"/>
                        <a:sym typeface="PT Sans Narrow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 b="1">
                          <a:latin typeface="PT Sans Narrow"/>
                          <a:ea typeface="PT Sans Narrow"/>
                          <a:cs typeface="PT Sans Narrow"/>
                          <a:sym typeface="PT Sans Narrow"/>
                        </a:rPr>
                        <a:t>47%</a:t>
                      </a:r>
                      <a:endParaRPr sz="1500" b="1">
                        <a:latin typeface="PT Sans Narrow"/>
                        <a:ea typeface="PT Sans Narrow"/>
                        <a:cs typeface="PT Sans Narrow"/>
                        <a:sym typeface="PT Sans Narrow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 b="1">
                          <a:latin typeface="PT Sans Narrow"/>
                          <a:ea typeface="PT Sans Narrow"/>
                          <a:cs typeface="PT Sans Narrow"/>
                          <a:sym typeface="PT Sans Narrow"/>
                        </a:rPr>
                        <a:t>15%</a:t>
                      </a:r>
                      <a:endParaRPr sz="1500" b="1">
                        <a:latin typeface="PT Sans Narrow"/>
                        <a:ea typeface="PT Sans Narrow"/>
                        <a:cs typeface="PT Sans Narrow"/>
                        <a:sym typeface="PT Sans Narrow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 b="1">
                          <a:latin typeface="PT Sans Narrow"/>
                          <a:ea typeface="PT Sans Narrow"/>
                          <a:cs typeface="PT Sans Narrow"/>
                          <a:sym typeface="PT Sans Narrow"/>
                        </a:rPr>
                        <a:t>38%</a:t>
                      </a:r>
                      <a:endParaRPr sz="1500" b="1">
                        <a:latin typeface="PT Sans Narrow"/>
                        <a:ea typeface="PT Sans Narrow"/>
                        <a:cs typeface="PT Sans Narrow"/>
                        <a:sym typeface="PT Sans Narrow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36"/>
          <p:cNvSpPr txBox="1">
            <a:spLocks noGrp="1"/>
          </p:cNvSpPr>
          <p:nvPr>
            <p:ph type="title"/>
          </p:nvPr>
        </p:nvSpPr>
        <p:spPr>
          <a:xfrm>
            <a:off x="373675" y="164600"/>
            <a:ext cx="8520600" cy="1267800"/>
          </a:xfrm>
          <a:prstGeom prst="rect">
            <a:avLst/>
          </a:prstGeom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>
                <a:solidFill>
                  <a:srgbClr val="38761D"/>
                </a:solidFill>
              </a:rPr>
              <a:t>20%</a:t>
            </a:r>
            <a:endParaRPr sz="9600">
              <a:solidFill>
                <a:srgbClr val="38761D"/>
              </a:solidFill>
            </a:endParaRPr>
          </a:p>
        </p:txBody>
      </p:sp>
      <p:sp>
        <p:nvSpPr>
          <p:cNvPr id="239" name="Google Shape;239;p36"/>
          <p:cNvSpPr txBox="1">
            <a:spLocks noGrp="1"/>
          </p:cNvSpPr>
          <p:nvPr>
            <p:ph type="body" idx="1"/>
          </p:nvPr>
        </p:nvSpPr>
        <p:spPr>
          <a:xfrm>
            <a:off x="311700" y="1432400"/>
            <a:ext cx="8520600" cy="107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400" b="1">
                <a:solidFill>
                  <a:srgbClr val="000000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Increase in the JSL Receptive Skills among participating parents in the first round of JSL &amp; Literacy Enrichment workshops</a:t>
            </a:r>
            <a:endParaRPr sz="2400" b="1">
              <a:solidFill>
                <a:srgbClr val="000000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240" name="Google Shape;240;p36"/>
          <p:cNvSpPr txBox="1">
            <a:spLocks noGrp="1"/>
          </p:cNvSpPr>
          <p:nvPr>
            <p:ph type="title"/>
          </p:nvPr>
        </p:nvSpPr>
        <p:spPr>
          <a:xfrm>
            <a:off x="404663" y="2423975"/>
            <a:ext cx="8520600" cy="1267800"/>
          </a:xfrm>
          <a:prstGeom prst="rect">
            <a:avLst/>
          </a:prstGeom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>
                <a:solidFill>
                  <a:srgbClr val="980000"/>
                </a:solidFill>
              </a:rPr>
              <a:t>7%</a:t>
            </a:r>
            <a:endParaRPr sz="9600">
              <a:solidFill>
                <a:srgbClr val="980000"/>
              </a:solidFill>
            </a:endParaRPr>
          </a:p>
        </p:txBody>
      </p:sp>
      <p:sp>
        <p:nvSpPr>
          <p:cNvPr id="241" name="Google Shape;241;p36"/>
          <p:cNvSpPr txBox="1">
            <a:spLocks noGrp="1"/>
          </p:cNvSpPr>
          <p:nvPr>
            <p:ph type="body" idx="1"/>
          </p:nvPr>
        </p:nvSpPr>
        <p:spPr>
          <a:xfrm>
            <a:off x="342688" y="3691775"/>
            <a:ext cx="8520600" cy="107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400" b="1">
                <a:solidFill>
                  <a:srgbClr val="000000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Increase in the JSL Receptive Skills among participating parents in the follow-up workshop</a:t>
            </a:r>
            <a:endParaRPr sz="2400" b="1">
              <a:solidFill>
                <a:srgbClr val="000000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" name="Google Shape;246;p37"/>
          <p:cNvPicPr preferRelativeResize="0"/>
          <p:nvPr/>
        </p:nvPicPr>
        <p:blipFill rotWithShape="1">
          <a:blip r:embed="rId3">
            <a:alphaModFix/>
          </a:blip>
          <a:srcRect l="33541" r="7083"/>
          <a:stretch/>
        </p:blipFill>
        <p:spPr>
          <a:xfrm>
            <a:off x="5562725" y="143774"/>
            <a:ext cx="3470325" cy="4855975"/>
          </a:xfrm>
          <a:prstGeom prst="rect">
            <a:avLst/>
          </a:prstGeom>
          <a:noFill/>
          <a:ln>
            <a:noFill/>
          </a:ln>
        </p:spPr>
      </p:pic>
      <p:sp>
        <p:nvSpPr>
          <p:cNvPr id="247" name="Google Shape;247;p37"/>
          <p:cNvSpPr txBox="1">
            <a:spLocks noGrp="1"/>
          </p:cNvSpPr>
          <p:nvPr>
            <p:ph type="title"/>
          </p:nvPr>
        </p:nvSpPr>
        <p:spPr>
          <a:xfrm>
            <a:off x="347025" y="108225"/>
            <a:ext cx="51318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How often did you use JSL when communicating with your Child?</a:t>
            </a:r>
            <a:endParaRPr sz="3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248;p37"/>
          <p:cNvSpPr txBox="1">
            <a:spLocks noGrp="1"/>
          </p:cNvSpPr>
          <p:nvPr>
            <p:ph type="body" idx="1"/>
          </p:nvPr>
        </p:nvSpPr>
        <p:spPr>
          <a:xfrm>
            <a:off x="136325" y="1121125"/>
            <a:ext cx="5426400" cy="127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980000"/>
              </a:solidFill>
            </a:endParaRPr>
          </a:p>
          <a:p>
            <a:pPr marL="457200" marR="0" lvl="0" indent="-342900" algn="just" rtl="0">
              <a:lnSpc>
                <a:spcPct val="130000"/>
              </a:lnSpc>
              <a:spcBef>
                <a:spcPts val="5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Char char="●"/>
            </a:pPr>
            <a:r>
              <a:rPr lang="en" b="1">
                <a:solidFill>
                  <a:srgbClr val="980000"/>
                </a:solidFill>
              </a:rPr>
              <a:t>25% </a:t>
            </a:r>
            <a:r>
              <a:rPr lang="en" b="1">
                <a:solidFill>
                  <a:srgbClr val="000000"/>
                </a:solidFill>
              </a:rPr>
              <a:t>of sample indicated that they </a:t>
            </a:r>
            <a:r>
              <a:rPr lang="en" b="1" i="1" u="sng">
                <a:solidFill>
                  <a:srgbClr val="000000"/>
                </a:solidFill>
              </a:rPr>
              <a:t>never</a:t>
            </a:r>
            <a:r>
              <a:rPr lang="en" b="1" u="sng">
                <a:solidFill>
                  <a:srgbClr val="000000"/>
                </a:solidFill>
              </a:rPr>
              <a:t> </a:t>
            </a:r>
            <a:r>
              <a:rPr lang="en" b="1">
                <a:solidFill>
                  <a:srgbClr val="000000"/>
                </a:solidFill>
              </a:rPr>
              <a:t>used JSL to communicate with their children before the interventions, which was reduced to </a:t>
            </a:r>
            <a:r>
              <a:rPr lang="en" b="1">
                <a:solidFill>
                  <a:srgbClr val="980000"/>
                </a:solidFill>
              </a:rPr>
              <a:t>8%</a:t>
            </a:r>
            <a:r>
              <a:rPr lang="en" b="1">
                <a:solidFill>
                  <a:srgbClr val="000000"/>
                </a:solidFill>
              </a:rPr>
              <a:t> after the intervention</a:t>
            </a:r>
            <a:endParaRPr b="1">
              <a:solidFill>
                <a:srgbClr val="000000"/>
              </a:solidFill>
            </a:endParaRPr>
          </a:p>
          <a:p>
            <a:pPr marL="457200" marR="0" lvl="0" indent="-342900" algn="just" rtl="0">
              <a:lnSpc>
                <a:spcPct val="130000"/>
              </a:lnSpc>
              <a:spcBef>
                <a:spcPts val="1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Char char="●"/>
            </a:pPr>
            <a:r>
              <a:rPr lang="en" b="1">
                <a:solidFill>
                  <a:srgbClr val="000000"/>
                </a:solidFill>
              </a:rPr>
              <a:t>After the intervention, </a:t>
            </a:r>
            <a:r>
              <a:rPr lang="en" b="1">
                <a:solidFill>
                  <a:srgbClr val="980000"/>
                </a:solidFill>
              </a:rPr>
              <a:t>38%</a:t>
            </a:r>
            <a:r>
              <a:rPr lang="en" b="1">
                <a:solidFill>
                  <a:srgbClr val="000000"/>
                </a:solidFill>
              </a:rPr>
              <a:t> (an increase of 13 percentage points)  indicated that they </a:t>
            </a:r>
            <a:r>
              <a:rPr lang="en" b="1" i="1" u="sng">
                <a:solidFill>
                  <a:srgbClr val="000000"/>
                </a:solidFill>
              </a:rPr>
              <a:t>most times or always</a:t>
            </a:r>
            <a:r>
              <a:rPr lang="en" b="1">
                <a:solidFill>
                  <a:srgbClr val="000000"/>
                </a:solidFill>
              </a:rPr>
              <a:t> use JSL to communicate with their D/HH children </a:t>
            </a:r>
            <a:endParaRPr b="1">
              <a:solidFill>
                <a:srgbClr val="000000"/>
              </a:solidFill>
            </a:endParaRPr>
          </a:p>
          <a:p>
            <a:pPr marL="457200" marR="0" lvl="0" indent="0" algn="l" rtl="0">
              <a:lnSpc>
                <a:spcPct val="130000"/>
              </a:lnSpc>
              <a:spcBef>
                <a:spcPts val="1000"/>
              </a:spcBef>
              <a:spcAft>
                <a:spcPts val="50"/>
              </a:spcAft>
              <a:buNone/>
            </a:pPr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38"/>
          <p:cNvSpPr txBox="1">
            <a:spLocks noGrp="1"/>
          </p:cNvSpPr>
          <p:nvPr>
            <p:ph type="title"/>
          </p:nvPr>
        </p:nvSpPr>
        <p:spPr>
          <a:xfrm>
            <a:off x="254325" y="206400"/>
            <a:ext cx="8889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Parents’ Performance in JSL Classes</a:t>
            </a:r>
            <a:endParaRPr/>
          </a:p>
        </p:txBody>
      </p:sp>
      <p:sp>
        <p:nvSpPr>
          <p:cNvPr id="254" name="Google Shape;254;p38"/>
          <p:cNvSpPr txBox="1">
            <a:spLocks noGrp="1"/>
          </p:cNvSpPr>
          <p:nvPr>
            <p:ph type="body" idx="1"/>
          </p:nvPr>
        </p:nvSpPr>
        <p:spPr>
          <a:xfrm>
            <a:off x="311700" y="920400"/>
            <a:ext cx="85206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PT Sans Narrow"/>
              <a:buChar char="●"/>
            </a:pPr>
            <a:r>
              <a:rPr lang="en" sz="3000" b="1">
                <a:solidFill>
                  <a:srgbClr val="000000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Pass Rates:</a:t>
            </a:r>
            <a:endParaRPr sz="3000" b="1">
              <a:solidFill>
                <a:srgbClr val="000000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  <a:p>
            <a:pPr marL="914400" lvl="1" indent="-419100" algn="l" rtl="0"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PT Sans Narrow"/>
              <a:buChar char="○"/>
            </a:pPr>
            <a:r>
              <a:rPr lang="en" sz="3000" b="1">
                <a:solidFill>
                  <a:srgbClr val="000000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Failure Rate: 15%</a:t>
            </a:r>
            <a:endParaRPr sz="3000" b="1">
              <a:solidFill>
                <a:srgbClr val="000000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  <a:p>
            <a:pPr marL="914400" lvl="1" indent="-419100" algn="l" rtl="0"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PT Sans Narrow"/>
              <a:buChar char="○"/>
            </a:pPr>
            <a:r>
              <a:rPr lang="en" sz="3000" b="1">
                <a:solidFill>
                  <a:srgbClr val="000000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Dropout Rate: 38%</a:t>
            </a:r>
            <a:endParaRPr sz="3000" b="1">
              <a:solidFill>
                <a:srgbClr val="000000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  <a:p>
            <a:pPr marL="914400" lvl="1" indent="-419100" algn="l" rtl="0"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PT Sans Narrow"/>
              <a:buChar char="○"/>
            </a:pPr>
            <a:r>
              <a:rPr lang="en" sz="3000" b="1">
                <a:solidFill>
                  <a:srgbClr val="000000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Pass Rate: 47%</a:t>
            </a:r>
            <a:endParaRPr sz="3000" b="1">
              <a:solidFill>
                <a:srgbClr val="000000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  <a:p>
            <a:pPr marL="457200" lvl="0" indent="0" algn="l" rtl="0">
              <a:spcBef>
                <a:spcPts val="1000"/>
              </a:spcBef>
              <a:spcAft>
                <a:spcPts val="1000"/>
              </a:spcAft>
              <a:buNone/>
            </a:pPr>
            <a:endParaRPr sz="2400" b="1">
              <a:solidFill>
                <a:srgbClr val="000000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pic>
        <p:nvPicPr>
          <p:cNvPr id="255" name="Google Shape;255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36800" y="1950325"/>
            <a:ext cx="4983400" cy="2141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39"/>
          <p:cNvSpPr txBox="1">
            <a:spLocks noGrp="1"/>
          </p:cNvSpPr>
          <p:nvPr>
            <p:ph type="title"/>
          </p:nvPr>
        </p:nvSpPr>
        <p:spPr>
          <a:xfrm>
            <a:off x="254325" y="206400"/>
            <a:ext cx="8889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/>
              <a:t>Factors related to Parents’ Successful Performance in JSL Classes</a:t>
            </a:r>
            <a:endParaRPr sz="2900"/>
          </a:p>
        </p:txBody>
      </p:sp>
      <p:sp>
        <p:nvSpPr>
          <p:cNvPr id="261" name="Google Shape;261;p39"/>
          <p:cNvSpPr txBox="1">
            <a:spLocks noGrp="1"/>
          </p:cNvSpPr>
          <p:nvPr>
            <p:ph type="body" idx="1"/>
          </p:nvPr>
        </p:nvSpPr>
        <p:spPr>
          <a:xfrm>
            <a:off x="311700" y="920400"/>
            <a:ext cx="85206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PT Sans Narrow"/>
              <a:buChar char="●"/>
            </a:pPr>
            <a:r>
              <a:rPr lang="en" sz="2400" b="1">
                <a:solidFill>
                  <a:srgbClr val="000000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Gender and Relationship to Child:</a:t>
            </a:r>
            <a:endParaRPr sz="2400" b="1">
              <a:solidFill>
                <a:srgbClr val="000000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  <a:p>
            <a:pPr marL="914400" lvl="1" indent="-342900" algn="l" rtl="0">
              <a:lnSpc>
                <a:spcPct val="114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PT Sans Narrow"/>
              <a:buChar char="○"/>
            </a:pPr>
            <a:r>
              <a:rPr lang="en" sz="1800">
                <a:solidFill>
                  <a:srgbClr val="000000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Higher number of females</a:t>
            </a:r>
            <a:endParaRPr sz="1800">
              <a:solidFill>
                <a:srgbClr val="000000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  <a:p>
            <a:pPr marL="914400" lvl="1" indent="-342900" algn="l" rtl="0">
              <a:lnSpc>
                <a:spcPct val="114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PT Sans Narrow"/>
              <a:buChar char="○"/>
            </a:pPr>
            <a:r>
              <a:rPr lang="en" sz="1800">
                <a:solidFill>
                  <a:srgbClr val="000000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Modality does not appear to work for fathers (cultural and work commitment  factors)</a:t>
            </a:r>
            <a:endParaRPr sz="1800">
              <a:solidFill>
                <a:srgbClr val="000000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  <a:p>
            <a:pPr marL="914400" lvl="1" indent="-342900" algn="l" rtl="0">
              <a:lnSpc>
                <a:spcPct val="114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PT Sans Narrow"/>
              <a:buChar char="○"/>
            </a:pPr>
            <a:r>
              <a:rPr lang="en" sz="1800">
                <a:solidFill>
                  <a:srgbClr val="000000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Mothers encumbered with child care and affairs of the home</a:t>
            </a:r>
            <a:endParaRPr sz="1800">
              <a:solidFill>
                <a:srgbClr val="000000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  <a:p>
            <a:pPr marL="457200" lvl="0" indent="-381000" algn="l" rtl="0">
              <a:lnSpc>
                <a:spcPct val="114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PT Sans Narrow"/>
              <a:buChar char="●"/>
            </a:pPr>
            <a:r>
              <a:rPr lang="en" sz="2400" b="1">
                <a:solidFill>
                  <a:srgbClr val="000000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Geographical Location of Classes</a:t>
            </a:r>
            <a:endParaRPr sz="2400" b="1">
              <a:solidFill>
                <a:srgbClr val="000000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  <a:p>
            <a:pPr marL="914400" marR="0" lvl="1" indent="-342900" algn="l" rtl="0">
              <a:lnSpc>
                <a:spcPct val="114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PT Sans Narrow"/>
              <a:buChar char="○"/>
            </a:pPr>
            <a:r>
              <a:rPr lang="en" sz="1800">
                <a:solidFill>
                  <a:srgbClr val="000000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Regional approach in rural areas had higher dropout and failure rates likely due to distance</a:t>
            </a:r>
            <a:endParaRPr sz="1800">
              <a:solidFill>
                <a:srgbClr val="000000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  <a:p>
            <a:pPr marL="457200" lvl="0" indent="-381000" algn="l" rtl="0">
              <a:lnSpc>
                <a:spcPct val="114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PT Sans Narrow"/>
              <a:buChar char="●"/>
            </a:pPr>
            <a:r>
              <a:rPr lang="en" sz="2400" b="1">
                <a:solidFill>
                  <a:srgbClr val="000000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Days and Time of classes</a:t>
            </a:r>
            <a:endParaRPr sz="2400" b="1">
              <a:solidFill>
                <a:srgbClr val="000000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  <a:p>
            <a:pPr marL="914400" lvl="1" indent="-381000" algn="l" rtl="0">
              <a:lnSpc>
                <a:spcPct val="114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PT Sans Narrow"/>
              <a:buChar char="○"/>
            </a:pPr>
            <a:r>
              <a:rPr lang="en" sz="1800">
                <a:solidFill>
                  <a:srgbClr val="000000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Weekends yielded higher dropout rates </a:t>
            </a:r>
            <a:endParaRPr sz="1800">
              <a:solidFill>
                <a:srgbClr val="000000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  <a:p>
            <a:pPr marL="914400" lvl="1" indent="-342900" algn="l" rtl="0">
              <a:lnSpc>
                <a:spcPct val="114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PT Sans Narrow"/>
              <a:buChar char="○"/>
            </a:pPr>
            <a:r>
              <a:rPr lang="en" sz="1800">
                <a:solidFill>
                  <a:srgbClr val="000000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Start time coincided with work schedule</a:t>
            </a:r>
            <a:endParaRPr sz="1800">
              <a:solidFill>
                <a:srgbClr val="000000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  <a:p>
            <a:pPr marL="457200" lvl="0" indent="0" algn="l" rtl="0">
              <a:lnSpc>
                <a:spcPct val="114000"/>
              </a:lnSpc>
              <a:spcBef>
                <a:spcPts val="800"/>
              </a:spcBef>
              <a:spcAft>
                <a:spcPts val="800"/>
              </a:spcAft>
              <a:buNone/>
            </a:pPr>
            <a:endParaRPr sz="2400" b="1">
              <a:solidFill>
                <a:srgbClr val="000000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40"/>
          <p:cNvSpPr txBox="1">
            <a:spLocks noGrp="1"/>
          </p:cNvSpPr>
          <p:nvPr>
            <p:ph type="body" idx="1"/>
          </p:nvPr>
        </p:nvSpPr>
        <p:spPr>
          <a:xfrm>
            <a:off x="311700" y="920400"/>
            <a:ext cx="75099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556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Char char="●"/>
            </a:pPr>
            <a:r>
              <a:rPr lang="en" sz="2000" b="1">
                <a:solidFill>
                  <a:srgbClr val="000000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Modality:</a:t>
            </a:r>
            <a:endParaRPr sz="2000" b="1">
              <a:solidFill>
                <a:srgbClr val="000000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  <a:p>
            <a:pPr marL="914400" lvl="1" indent="-3556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Char char="○"/>
            </a:pPr>
            <a:r>
              <a:rPr lang="en" sz="2000">
                <a:solidFill>
                  <a:srgbClr val="000000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Language Immersion Approach with Voice Off - No interpreter used</a:t>
            </a:r>
            <a:endParaRPr sz="2000">
              <a:solidFill>
                <a:srgbClr val="000000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  <a:p>
            <a:pPr marL="914400" lvl="1" indent="-3556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Char char="○"/>
            </a:pPr>
            <a:r>
              <a:rPr lang="en" sz="2000">
                <a:solidFill>
                  <a:srgbClr val="000000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Parents were grasping the vocabulary but struggled to identify same within context  and in conversation. </a:t>
            </a:r>
            <a:r>
              <a:rPr lang="en" sz="1800">
                <a:solidFill>
                  <a:srgbClr val="000000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For example, when tutors signed “</a:t>
            </a:r>
            <a:r>
              <a:rPr lang="en" sz="1800" b="1" i="1">
                <a:solidFill>
                  <a:srgbClr val="000000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Show me your homework,</a:t>
            </a:r>
            <a:r>
              <a:rPr lang="en" sz="1800">
                <a:solidFill>
                  <a:srgbClr val="000000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” The majority of parents could identify the word “</a:t>
            </a:r>
            <a:r>
              <a:rPr lang="en" sz="1800" b="1" i="1">
                <a:solidFill>
                  <a:srgbClr val="000000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homework</a:t>
            </a:r>
            <a:r>
              <a:rPr lang="en" sz="1800">
                <a:solidFill>
                  <a:srgbClr val="000000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” but struggled to complete the sentence.</a:t>
            </a:r>
            <a:endParaRPr sz="1800">
              <a:solidFill>
                <a:srgbClr val="000000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  <a:p>
            <a:pPr marL="457200" lvl="0" indent="-3556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Times New Roman"/>
              <a:buChar char="●"/>
            </a:pPr>
            <a:r>
              <a:rPr lang="en" sz="2000" b="1">
                <a:solidFill>
                  <a:srgbClr val="000000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Parents:</a:t>
            </a:r>
            <a:endParaRPr sz="2000" b="1">
              <a:solidFill>
                <a:srgbClr val="000000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  <a:p>
            <a:pPr marL="914400" lvl="1" indent="-3556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Times New Roman"/>
              <a:buChar char="○"/>
            </a:pPr>
            <a:r>
              <a:rPr lang="en" sz="2000">
                <a:solidFill>
                  <a:srgbClr val="000000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Literacy Level</a:t>
            </a:r>
            <a:endParaRPr sz="2000">
              <a:solidFill>
                <a:srgbClr val="000000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  <a:p>
            <a:pPr marL="914400" lvl="1" indent="-3556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Times New Roman"/>
              <a:buChar char="○"/>
            </a:pPr>
            <a:r>
              <a:rPr lang="en" sz="2000">
                <a:solidFill>
                  <a:srgbClr val="000000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Signing JSL was challenging for most parents</a:t>
            </a:r>
            <a:endParaRPr sz="2000">
              <a:solidFill>
                <a:srgbClr val="000000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  <a:p>
            <a:pPr marL="914400" lvl="1" indent="-3556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PT Sans Narrow"/>
              <a:buChar char="○"/>
            </a:pPr>
            <a:r>
              <a:rPr lang="en" sz="2000">
                <a:solidFill>
                  <a:srgbClr val="000000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Attitude to JSL</a:t>
            </a:r>
            <a:endParaRPr sz="2000">
              <a:solidFill>
                <a:srgbClr val="000000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pic>
        <p:nvPicPr>
          <p:cNvPr id="267" name="Google Shape;267;p40"/>
          <p:cNvPicPr preferRelativeResize="0"/>
          <p:nvPr/>
        </p:nvPicPr>
        <p:blipFill rotWithShape="1">
          <a:blip r:embed="rId3">
            <a:alphaModFix/>
          </a:blip>
          <a:srcRect l="21162" r="10348"/>
          <a:stretch/>
        </p:blipFill>
        <p:spPr>
          <a:xfrm>
            <a:off x="6990774" y="3018749"/>
            <a:ext cx="1923445" cy="1872271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268" name="Google Shape;268;p40"/>
          <p:cNvSpPr txBox="1">
            <a:spLocks noGrp="1"/>
          </p:cNvSpPr>
          <p:nvPr>
            <p:ph type="title"/>
          </p:nvPr>
        </p:nvSpPr>
        <p:spPr>
          <a:xfrm>
            <a:off x="254325" y="206400"/>
            <a:ext cx="8889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/>
              <a:t>Factors related to Parents’ Successful Performance in JSL Classes</a:t>
            </a:r>
            <a:endParaRPr sz="290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41"/>
          <p:cNvSpPr txBox="1">
            <a:spLocks noGrp="1"/>
          </p:cNvSpPr>
          <p:nvPr>
            <p:ph type="body" idx="1"/>
          </p:nvPr>
        </p:nvSpPr>
        <p:spPr>
          <a:xfrm>
            <a:off x="3809225" y="875750"/>
            <a:ext cx="5187600" cy="388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556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Char char="●"/>
            </a:pPr>
            <a:r>
              <a:rPr lang="en" sz="2000" b="1">
                <a:solidFill>
                  <a:srgbClr val="000000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PARENTS SAY they do not attend because:</a:t>
            </a:r>
            <a:endParaRPr sz="2000" b="1">
              <a:solidFill>
                <a:srgbClr val="000000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  <a:p>
            <a:pPr marL="914400" lvl="1" indent="-3556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PT Sans Narrow"/>
              <a:buChar char="○"/>
            </a:pPr>
            <a:r>
              <a:rPr lang="en" sz="2000">
                <a:solidFill>
                  <a:srgbClr val="000000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Medical emergencies</a:t>
            </a:r>
            <a:endParaRPr sz="2000">
              <a:solidFill>
                <a:srgbClr val="000000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  <a:p>
            <a:pPr marL="914400" lvl="1" indent="-3556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PT Sans Narrow"/>
              <a:buChar char="○"/>
            </a:pPr>
            <a:r>
              <a:rPr lang="en" sz="2000">
                <a:solidFill>
                  <a:srgbClr val="000000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Notice of classes too short</a:t>
            </a:r>
            <a:endParaRPr sz="2000">
              <a:solidFill>
                <a:srgbClr val="000000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  <a:p>
            <a:pPr marL="914400" lvl="1" indent="-3556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PT Sans Narrow"/>
              <a:buChar char="○"/>
            </a:pPr>
            <a:r>
              <a:rPr lang="en" sz="2000">
                <a:solidFill>
                  <a:srgbClr val="000000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No interest in learning JSL</a:t>
            </a:r>
            <a:endParaRPr sz="2000">
              <a:solidFill>
                <a:srgbClr val="000000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  <a:p>
            <a:pPr marL="914400" lvl="1" indent="-3556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PT Sans Narrow"/>
              <a:buChar char="○"/>
            </a:pPr>
            <a:r>
              <a:rPr lang="en" sz="2000">
                <a:solidFill>
                  <a:srgbClr val="000000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Misinformation re location and time</a:t>
            </a:r>
            <a:endParaRPr sz="2000">
              <a:solidFill>
                <a:srgbClr val="000000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  <a:p>
            <a:pPr marL="914400" lvl="1" indent="-3556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PT Sans Narrow"/>
              <a:buChar char="○"/>
            </a:pPr>
            <a:r>
              <a:rPr lang="en" sz="2000">
                <a:solidFill>
                  <a:srgbClr val="000000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Children have multiple disabilities and hard to manage</a:t>
            </a:r>
            <a:endParaRPr sz="2000">
              <a:solidFill>
                <a:srgbClr val="000000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  <a:p>
            <a:pPr marL="914400" lvl="1" indent="-3556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PT Sans Narrow"/>
              <a:buChar char="○"/>
            </a:pPr>
            <a:r>
              <a:rPr lang="en" sz="2000">
                <a:solidFill>
                  <a:srgbClr val="000000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Work commitments</a:t>
            </a:r>
            <a:endParaRPr sz="2000">
              <a:solidFill>
                <a:srgbClr val="000000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  <a:p>
            <a:pPr marL="914400" lvl="1" indent="-3556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PT Sans Narrow"/>
              <a:buChar char="○"/>
            </a:pPr>
            <a:r>
              <a:rPr lang="en" sz="2000">
                <a:solidFill>
                  <a:srgbClr val="000000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They do not live with the children</a:t>
            </a:r>
            <a:endParaRPr sz="2000">
              <a:solidFill>
                <a:srgbClr val="000000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274" name="Google Shape;274;p41"/>
          <p:cNvSpPr txBox="1">
            <a:spLocks noGrp="1"/>
          </p:cNvSpPr>
          <p:nvPr>
            <p:ph type="title"/>
          </p:nvPr>
        </p:nvSpPr>
        <p:spPr>
          <a:xfrm>
            <a:off x="254325" y="206400"/>
            <a:ext cx="8889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/>
              <a:t>Factors related to Parents’ Successful Performance in JSL Classes</a:t>
            </a:r>
            <a:endParaRPr sz="2900"/>
          </a:p>
        </p:txBody>
      </p:sp>
      <p:pic>
        <p:nvPicPr>
          <p:cNvPr id="275" name="Google Shape;275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7025" y="1079025"/>
            <a:ext cx="3228899" cy="3228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5"/>
          <p:cNvSpPr txBox="1">
            <a:spLocks noGrp="1"/>
          </p:cNvSpPr>
          <p:nvPr>
            <p:ph type="title"/>
          </p:nvPr>
        </p:nvSpPr>
        <p:spPr>
          <a:xfrm>
            <a:off x="311700" y="-98250"/>
            <a:ext cx="8520600" cy="48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PROJECT GOAL AND OBJECTIVES</a:t>
            </a:r>
            <a:endParaRPr sz="3000"/>
          </a:p>
        </p:txBody>
      </p:sp>
      <p:sp>
        <p:nvSpPr>
          <p:cNvPr id="83" name="Google Shape;83;p15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84" name="Google Shape;84;p15"/>
          <p:cNvPicPr preferRelativeResize="0"/>
          <p:nvPr/>
        </p:nvPicPr>
        <p:blipFill rotWithShape="1">
          <a:blip r:embed="rId3">
            <a:alphaModFix/>
          </a:blip>
          <a:srcRect t="9981" b="6975"/>
          <a:stretch/>
        </p:blipFill>
        <p:spPr>
          <a:xfrm>
            <a:off x="-14250" y="995200"/>
            <a:ext cx="9144000" cy="4127176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15"/>
          <p:cNvSpPr txBox="1"/>
          <p:nvPr/>
        </p:nvSpPr>
        <p:spPr>
          <a:xfrm>
            <a:off x="104550" y="467075"/>
            <a:ext cx="8934900" cy="45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30000"/>
              </a:lnSpc>
              <a:spcBef>
                <a:spcPts val="1300"/>
              </a:spcBef>
              <a:spcAft>
                <a:spcPts val="0"/>
              </a:spcAft>
              <a:buNone/>
            </a:pPr>
            <a:r>
              <a:rPr lang="en" sz="1800" b="1" u="sng">
                <a:solidFill>
                  <a:srgbClr val="262626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GOAL</a:t>
            </a:r>
            <a:r>
              <a:rPr lang="en" sz="1800">
                <a:solidFill>
                  <a:srgbClr val="262626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: Increase the literacy level of Deaf children in schools operated by the four major service providers of Deaf Education in Jamaica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42"/>
          <p:cNvSpPr txBox="1">
            <a:spLocks noGrp="1"/>
          </p:cNvSpPr>
          <p:nvPr>
            <p:ph type="title"/>
          </p:nvPr>
        </p:nvSpPr>
        <p:spPr>
          <a:xfrm>
            <a:off x="311700" y="814800"/>
            <a:ext cx="8571300" cy="162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rgbClr val="000000"/>
                </a:solidFill>
              </a:rPr>
              <a:t>LOCAL CHALLENGE #2:</a:t>
            </a:r>
            <a:r>
              <a:rPr lang="en">
                <a:solidFill>
                  <a:srgbClr val="FF9900"/>
                </a:solidFill>
              </a:rPr>
              <a:t> </a:t>
            </a:r>
            <a:endParaRPr>
              <a:solidFill>
                <a:srgbClr val="FF9900"/>
              </a:solidFill>
            </a:endParaRPr>
          </a:p>
          <a:p>
            <a:pPr marL="457200" lvl="0" indent="0" algn="ctr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rPr lang="en">
                <a:solidFill>
                  <a:srgbClr val="FF9900"/>
                </a:solidFill>
              </a:rPr>
              <a:t>Parents have difficulty with knowledge about parenting a Deaf /Hard of Hearing child </a:t>
            </a:r>
            <a:endParaRPr>
              <a:solidFill>
                <a:srgbClr val="FF9900"/>
              </a:solidFill>
            </a:endParaRPr>
          </a:p>
        </p:txBody>
      </p:sp>
      <p:pic>
        <p:nvPicPr>
          <p:cNvPr id="281" name="Google Shape;281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11175" y="2656275"/>
            <a:ext cx="1798650" cy="2396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43"/>
          <p:cNvSpPr txBox="1">
            <a:spLocks noGrp="1"/>
          </p:cNvSpPr>
          <p:nvPr>
            <p:ph type="title"/>
          </p:nvPr>
        </p:nvSpPr>
        <p:spPr>
          <a:xfrm>
            <a:off x="207075" y="-159350"/>
            <a:ext cx="4045200" cy="1675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WHAT’S APP SUPPORT GROUPS</a:t>
            </a:r>
            <a:endParaRPr/>
          </a:p>
        </p:txBody>
      </p:sp>
      <p:sp>
        <p:nvSpPr>
          <p:cNvPr id="287" name="Google Shape;287;p43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288" name="Google Shape;288;p43"/>
          <p:cNvSpPr txBox="1">
            <a:spLocks noGrp="1"/>
          </p:cNvSpPr>
          <p:nvPr>
            <p:ph type="subTitle" idx="1"/>
          </p:nvPr>
        </p:nvSpPr>
        <p:spPr>
          <a:xfrm>
            <a:off x="90550" y="1573050"/>
            <a:ext cx="4365300" cy="183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PT Sans Narrow"/>
              <a:buChar char="●"/>
            </a:pPr>
            <a:r>
              <a:rPr lang="en">
                <a:solidFill>
                  <a:srgbClr val="000000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Established subsequent to weekend workshops</a:t>
            </a:r>
            <a:endParaRPr>
              <a:solidFill>
                <a:srgbClr val="000000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  <a:p>
            <a:pPr marL="457200" lvl="0" indent="-361950" algn="l" rtl="0"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PT Sans Narrow"/>
              <a:buChar char="●"/>
            </a:pPr>
            <a:r>
              <a:rPr lang="en">
                <a:solidFill>
                  <a:srgbClr val="000000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Aimed at proving an ongoing forum for parents to receive support from the project officers and each other</a:t>
            </a:r>
            <a:endParaRPr>
              <a:solidFill>
                <a:srgbClr val="000000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  <a:p>
            <a:pPr marL="457200" lvl="0" indent="-361950" algn="l" rtl="0"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PT Sans Narrow"/>
              <a:buChar char="●"/>
            </a:pPr>
            <a:r>
              <a:rPr lang="en">
                <a:solidFill>
                  <a:srgbClr val="000000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Announcements re major events  shared</a:t>
            </a:r>
            <a:endParaRPr>
              <a:solidFill>
                <a:srgbClr val="000000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  <a:p>
            <a:pPr marL="457200" lvl="0" indent="-361950" algn="l" rtl="0"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PT Sans Narrow"/>
              <a:buChar char="●"/>
            </a:pPr>
            <a:r>
              <a:rPr lang="en">
                <a:solidFill>
                  <a:srgbClr val="000000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Discussions regarding their children or school events</a:t>
            </a:r>
            <a:endParaRPr>
              <a:solidFill>
                <a:srgbClr val="000000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  <a:p>
            <a:pPr marL="457200" lvl="0" indent="-361950" algn="l" rtl="0">
              <a:spcBef>
                <a:spcPts val="1000"/>
              </a:spcBef>
              <a:spcAft>
                <a:spcPts val="1000"/>
              </a:spcAft>
              <a:buClr>
                <a:srgbClr val="000000"/>
              </a:buClr>
              <a:buSzPts val="2100"/>
              <a:buFont typeface="PT Sans Narrow"/>
              <a:buChar char="●"/>
            </a:pPr>
            <a:r>
              <a:rPr lang="en">
                <a:solidFill>
                  <a:srgbClr val="000000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Under-utilised</a:t>
            </a:r>
            <a:endParaRPr>
              <a:solidFill>
                <a:srgbClr val="000000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pic>
        <p:nvPicPr>
          <p:cNvPr id="289" name="Google Shape;289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47925" y="724200"/>
            <a:ext cx="4220150" cy="28134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44"/>
          <p:cNvSpPr txBox="1">
            <a:spLocks noGrp="1"/>
          </p:cNvSpPr>
          <p:nvPr>
            <p:ph type="title"/>
          </p:nvPr>
        </p:nvSpPr>
        <p:spPr>
          <a:xfrm>
            <a:off x="311700" y="2343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Findings and Observations	</a:t>
            </a:r>
            <a:endParaRPr/>
          </a:p>
        </p:txBody>
      </p:sp>
      <p:sp>
        <p:nvSpPr>
          <p:cNvPr id="295" name="Google Shape;295;p44"/>
          <p:cNvSpPr txBox="1">
            <a:spLocks noGrp="1"/>
          </p:cNvSpPr>
          <p:nvPr>
            <p:ph type="body" idx="1"/>
          </p:nvPr>
        </p:nvSpPr>
        <p:spPr>
          <a:xfrm>
            <a:off x="151025" y="1068025"/>
            <a:ext cx="88239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419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Char char="●"/>
            </a:pPr>
            <a:r>
              <a:rPr lang="en" sz="2400" b="1">
                <a:solidFill>
                  <a:srgbClr val="000000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Cultural Approaches to Counselling, for e,g “ </a:t>
            </a:r>
            <a:r>
              <a:rPr lang="en" sz="2400">
                <a:solidFill>
                  <a:srgbClr val="000000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That kind of thing not for me…</a:t>
            </a:r>
            <a:r>
              <a:rPr lang="en" sz="2400" b="1">
                <a:solidFill>
                  <a:srgbClr val="000000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”</a:t>
            </a:r>
            <a:endParaRPr sz="2400" b="1">
              <a:solidFill>
                <a:srgbClr val="000000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  <a:p>
            <a:pPr marL="457200" lvl="0" indent="-4191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000"/>
              <a:buChar char="●"/>
            </a:pPr>
            <a:r>
              <a:rPr lang="en" sz="2400" b="1">
                <a:solidFill>
                  <a:srgbClr val="000000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JSL-based skills for Shared Reading  are reported as least favoured, for e.g. </a:t>
            </a:r>
            <a:r>
              <a:rPr lang="en" sz="2400" i="1">
                <a:solidFill>
                  <a:srgbClr val="000000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Connect concepts in the story to the real world. Relate the characters to real events</a:t>
            </a:r>
            <a:endParaRPr sz="2400" i="1">
              <a:solidFill>
                <a:srgbClr val="000000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  <a:p>
            <a:pPr marL="457200" lvl="0" indent="-3810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PT Sans Narrow"/>
              <a:buChar char="●"/>
            </a:pPr>
            <a:r>
              <a:rPr lang="en" sz="2400" b="1">
                <a:solidFill>
                  <a:srgbClr val="000000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General skills for Shared Reading are more frequently used, e.g.</a:t>
            </a:r>
            <a:r>
              <a:rPr lang="en" sz="2400" i="1">
                <a:solidFill>
                  <a:srgbClr val="000000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 Provide a positive and reinforcing environment. Encourage the child to share ideas about the story and support the child's ideas</a:t>
            </a:r>
            <a:endParaRPr sz="2400" i="1">
              <a:solidFill>
                <a:srgbClr val="000000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3000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None/>
            </a:pPr>
            <a:endParaRPr sz="30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4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Findings and Observations	</a:t>
            </a:r>
            <a:endParaRPr/>
          </a:p>
        </p:txBody>
      </p:sp>
      <p:sp>
        <p:nvSpPr>
          <p:cNvPr id="301" name="Google Shape;301;p45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79428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PT Sans Narrow"/>
              <a:buChar char="●"/>
            </a:pPr>
            <a:r>
              <a:rPr lang="en" sz="2400" b="1">
                <a:solidFill>
                  <a:srgbClr val="000000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Home Visits proved challenging in the context of limited resources and timeframe</a:t>
            </a:r>
            <a:endParaRPr sz="2400" b="1">
              <a:solidFill>
                <a:srgbClr val="000000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  <a:p>
            <a:pPr marL="914400" lvl="1" indent="-35560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PT Sans Narrow"/>
              <a:buChar char="○"/>
            </a:pPr>
            <a:r>
              <a:rPr lang="en" sz="2000">
                <a:solidFill>
                  <a:srgbClr val="000000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Parents dwell in volatile areas and as such the safety of  the Tutors was in question</a:t>
            </a:r>
            <a:endParaRPr sz="2000">
              <a:solidFill>
                <a:srgbClr val="000000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  <a:p>
            <a:pPr marL="914400" lvl="1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PT Sans Narrow"/>
              <a:buChar char="○"/>
            </a:pPr>
            <a:r>
              <a:rPr lang="en" sz="2000">
                <a:solidFill>
                  <a:srgbClr val="000000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Readiness of the family to engage tutors at assigned times</a:t>
            </a:r>
            <a:endParaRPr sz="2000">
              <a:solidFill>
                <a:srgbClr val="000000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  <a:p>
            <a:pPr marL="914400" lvl="1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PT Sans Narrow"/>
              <a:buChar char="○"/>
            </a:pPr>
            <a:r>
              <a:rPr lang="en" sz="2000">
                <a:solidFill>
                  <a:srgbClr val="000000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Suitability of the home environment to accommodate the tutor</a:t>
            </a:r>
            <a:endParaRPr sz="2000">
              <a:solidFill>
                <a:srgbClr val="000000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  <a:p>
            <a:pPr marL="914400" lvl="1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PT Sans Narrow"/>
              <a:buChar char="○"/>
            </a:pPr>
            <a:r>
              <a:rPr lang="en" sz="2000">
                <a:solidFill>
                  <a:srgbClr val="000000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Approach had to be switched</a:t>
            </a:r>
            <a:endParaRPr sz="2000">
              <a:solidFill>
                <a:srgbClr val="000000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302" name="Google Shape;302;p45"/>
          <p:cNvSpPr txBox="1"/>
          <p:nvPr/>
        </p:nvSpPr>
        <p:spPr>
          <a:xfrm>
            <a:off x="3210050" y="4660125"/>
            <a:ext cx="5217900" cy="2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Open Sans"/>
                <a:ea typeface="Open Sans"/>
                <a:cs typeface="Open Sans"/>
                <a:sym typeface="Open Sans"/>
              </a:rPr>
              <a:t>Source: Interview with coordinators and tutors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46"/>
          <p:cNvSpPr txBox="1">
            <a:spLocks noGrp="1"/>
          </p:cNvSpPr>
          <p:nvPr>
            <p:ph type="title"/>
          </p:nvPr>
        </p:nvSpPr>
        <p:spPr>
          <a:xfrm>
            <a:off x="311700" y="0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Parents’ Self Reports: Practices</a:t>
            </a:r>
            <a:endParaRPr/>
          </a:p>
        </p:txBody>
      </p:sp>
      <p:graphicFrame>
        <p:nvGraphicFramePr>
          <p:cNvPr id="308" name="Google Shape;308;p46"/>
          <p:cNvGraphicFramePr/>
          <p:nvPr/>
        </p:nvGraphicFramePr>
        <p:xfrm>
          <a:off x="166488" y="8092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{D70C0BE4-96BD-477F-AE4F-4D168EBF7D0A}</a:tableStyleId>
              </a:tblPr>
              <a:tblGrid>
                <a:gridCol w="38505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238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305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596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b="1">
                          <a:latin typeface="PT Sans Narrow"/>
                          <a:ea typeface="PT Sans Narrow"/>
                          <a:cs typeface="PT Sans Narrow"/>
                          <a:sym typeface="PT Sans Narrow"/>
                        </a:rPr>
                        <a:t>Survey Item</a:t>
                      </a:r>
                      <a:endParaRPr sz="1800" b="1">
                        <a:latin typeface="PT Sans Narrow"/>
                        <a:ea typeface="PT Sans Narrow"/>
                        <a:cs typeface="PT Sans Narrow"/>
                        <a:sym typeface="PT Sans Narrow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b="1">
                          <a:latin typeface="PT Sans Narrow"/>
                          <a:ea typeface="PT Sans Narrow"/>
                          <a:cs typeface="PT Sans Narrow"/>
                          <a:sym typeface="PT Sans Narrow"/>
                        </a:rPr>
                        <a:t>BEFORE</a:t>
                      </a:r>
                      <a:endParaRPr sz="1800" b="1">
                        <a:latin typeface="PT Sans Narrow"/>
                        <a:ea typeface="PT Sans Narrow"/>
                        <a:cs typeface="PT Sans Narrow"/>
                        <a:sym typeface="PT Sans Narrow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b="1">
                          <a:latin typeface="PT Sans Narrow"/>
                          <a:ea typeface="PT Sans Narrow"/>
                          <a:cs typeface="PT Sans Narrow"/>
                          <a:sym typeface="PT Sans Narrow"/>
                        </a:rPr>
                        <a:t>AFTER </a:t>
                      </a:r>
                      <a:endParaRPr sz="1800" b="1">
                        <a:latin typeface="PT Sans Narrow"/>
                        <a:ea typeface="PT Sans Narrow"/>
                        <a:cs typeface="PT Sans Narrow"/>
                        <a:sym typeface="PT Sans Narrow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b="1">
                          <a:latin typeface="PT Sans Narrow"/>
                          <a:ea typeface="PT Sans Narrow"/>
                          <a:cs typeface="PT Sans Narrow"/>
                          <a:sym typeface="PT Sans Narrow"/>
                        </a:rPr>
                        <a:t>Percentage  increase </a:t>
                      </a:r>
                      <a:endParaRPr sz="1800" b="1">
                        <a:latin typeface="PT Sans Narrow"/>
                        <a:ea typeface="PT Sans Narrow"/>
                        <a:cs typeface="PT Sans Narrow"/>
                        <a:sym typeface="PT Sans Narrow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457200" lvl="0" indent="-3175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Char char="●"/>
                      </a:pPr>
                      <a:r>
                        <a:rPr lang="en" sz="1800" b="1">
                          <a:latin typeface="PT Sans Narrow"/>
                          <a:ea typeface="PT Sans Narrow"/>
                          <a:cs typeface="PT Sans Narrow"/>
                          <a:sym typeface="PT Sans Narrow"/>
                        </a:rPr>
                        <a:t>Did your child enjoy reading with you?</a:t>
                      </a:r>
                      <a:endParaRPr sz="1800" b="1">
                        <a:latin typeface="PT Sans Narrow"/>
                        <a:ea typeface="PT Sans Narrow"/>
                        <a:cs typeface="PT Sans Narrow"/>
                        <a:sym typeface="PT Sans Narrow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b="1">
                          <a:latin typeface="PT Sans Narrow"/>
                          <a:ea typeface="PT Sans Narrow"/>
                          <a:cs typeface="PT Sans Narrow"/>
                          <a:sym typeface="PT Sans Narrow"/>
                        </a:rPr>
                        <a:t>59%</a:t>
                      </a:r>
                      <a:endParaRPr sz="1800" b="1">
                        <a:latin typeface="PT Sans Narrow"/>
                        <a:ea typeface="PT Sans Narrow"/>
                        <a:cs typeface="PT Sans Narrow"/>
                        <a:sym typeface="PT Sans Narrow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b="1">
                          <a:latin typeface="PT Sans Narrow"/>
                          <a:ea typeface="PT Sans Narrow"/>
                          <a:cs typeface="PT Sans Narrow"/>
                          <a:sym typeface="PT Sans Narrow"/>
                        </a:rPr>
                        <a:t>81%</a:t>
                      </a:r>
                      <a:endParaRPr sz="1800" b="1">
                        <a:latin typeface="PT Sans Narrow"/>
                        <a:ea typeface="PT Sans Narrow"/>
                        <a:cs typeface="PT Sans Narrow"/>
                        <a:sym typeface="PT Sans Narrow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b="1">
                          <a:solidFill>
                            <a:srgbClr val="38761D"/>
                          </a:solidFill>
                          <a:latin typeface="PT Sans Narrow"/>
                          <a:ea typeface="PT Sans Narrow"/>
                          <a:cs typeface="PT Sans Narrow"/>
                          <a:sym typeface="PT Sans Narrow"/>
                        </a:rPr>
                        <a:t>22%</a:t>
                      </a:r>
                      <a:endParaRPr sz="1800" b="1">
                        <a:solidFill>
                          <a:srgbClr val="38761D"/>
                        </a:solidFill>
                        <a:latin typeface="PT Sans Narrow"/>
                        <a:ea typeface="PT Sans Narrow"/>
                        <a:cs typeface="PT Sans Narrow"/>
                        <a:sym typeface="PT Sans Narrow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L="457200" lvl="0" indent="-3175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Char char="●"/>
                      </a:pPr>
                      <a:r>
                        <a:rPr lang="en" sz="1800" b="1">
                          <a:latin typeface="PT Sans Narrow"/>
                          <a:ea typeface="PT Sans Narrow"/>
                          <a:cs typeface="PT Sans Narrow"/>
                          <a:sym typeface="PT Sans Narrow"/>
                        </a:rPr>
                        <a:t>How confident did you feel reading to your child?</a:t>
                      </a:r>
                      <a:endParaRPr sz="1800" b="1">
                        <a:latin typeface="PT Sans Narrow"/>
                        <a:ea typeface="PT Sans Narrow"/>
                        <a:cs typeface="PT Sans Narrow"/>
                        <a:sym typeface="PT Sans Narrow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b="1">
                          <a:latin typeface="PT Sans Narrow"/>
                          <a:ea typeface="PT Sans Narrow"/>
                          <a:cs typeface="PT Sans Narrow"/>
                          <a:sym typeface="PT Sans Narrow"/>
                        </a:rPr>
                        <a:t>64%</a:t>
                      </a:r>
                      <a:endParaRPr sz="1800" b="1">
                        <a:latin typeface="PT Sans Narrow"/>
                        <a:ea typeface="PT Sans Narrow"/>
                        <a:cs typeface="PT Sans Narrow"/>
                        <a:sym typeface="PT Sans Narrow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b="1">
                          <a:latin typeface="PT Sans Narrow"/>
                          <a:ea typeface="PT Sans Narrow"/>
                          <a:cs typeface="PT Sans Narrow"/>
                          <a:sym typeface="PT Sans Narrow"/>
                        </a:rPr>
                        <a:t>88%</a:t>
                      </a:r>
                      <a:endParaRPr sz="1800" b="1">
                        <a:latin typeface="PT Sans Narrow"/>
                        <a:ea typeface="PT Sans Narrow"/>
                        <a:cs typeface="PT Sans Narrow"/>
                        <a:sym typeface="PT Sans Narrow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b="1">
                          <a:solidFill>
                            <a:srgbClr val="38761D"/>
                          </a:solidFill>
                          <a:latin typeface="PT Sans Narrow"/>
                          <a:ea typeface="PT Sans Narrow"/>
                          <a:cs typeface="PT Sans Narrow"/>
                          <a:sym typeface="PT Sans Narrow"/>
                        </a:rPr>
                        <a:t>24%</a:t>
                      </a:r>
                      <a:endParaRPr sz="1800" b="1">
                        <a:solidFill>
                          <a:srgbClr val="38761D"/>
                        </a:solidFill>
                        <a:latin typeface="PT Sans Narrow"/>
                        <a:ea typeface="PT Sans Narrow"/>
                        <a:cs typeface="PT Sans Narrow"/>
                        <a:sym typeface="PT Sans Narrow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1300">
                <a:tc>
                  <a:txBody>
                    <a:bodyPr/>
                    <a:lstStyle/>
                    <a:p>
                      <a:pPr marL="457200" lvl="0" indent="-3175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Char char="●"/>
                      </a:pPr>
                      <a:r>
                        <a:rPr lang="en" sz="1800" b="1">
                          <a:latin typeface="PT Sans Narrow"/>
                          <a:ea typeface="PT Sans Narrow"/>
                          <a:cs typeface="PT Sans Narrow"/>
                          <a:sym typeface="PT Sans Narrow"/>
                        </a:rPr>
                        <a:t>How comfortable were you with using the Shared Principles that were taught?</a:t>
                      </a:r>
                      <a:endParaRPr sz="1800" b="1">
                        <a:latin typeface="PT Sans Narrow"/>
                        <a:ea typeface="PT Sans Narrow"/>
                        <a:cs typeface="PT Sans Narrow"/>
                        <a:sym typeface="PT Sans Narrow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b="1">
                          <a:latin typeface="PT Sans Narrow"/>
                          <a:ea typeface="PT Sans Narrow"/>
                          <a:cs typeface="PT Sans Narrow"/>
                          <a:sym typeface="PT Sans Narrow"/>
                        </a:rPr>
                        <a:t>59%</a:t>
                      </a:r>
                      <a:endParaRPr sz="1800" b="1">
                        <a:latin typeface="PT Sans Narrow"/>
                        <a:ea typeface="PT Sans Narrow"/>
                        <a:cs typeface="PT Sans Narrow"/>
                        <a:sym typeface="PT Sans Narrow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b="1">
                          <a:latin typeface="PT Sans Narrow"/>
                          <a:ea typeface="PT Sans Narrow"/>
                          <a:cs typeface="PT Sans Narrow"/>
                          <a:sym typeface="PT Sans Narrow"/>
                        </a:rPr>
                        <a:t>96%</a:t>
                      </a:r>
                      <a:endParaRPr sz="1800" b="1">
                        <a:latin typeface="PT Sans Narrow"/>
                        <a:ea typeface="PT Sans Narrow"/>
                        <a:cs typeface="PT Sans Narrow"/>
                        <a:sym typeface="PT Sans Narrow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b="1">
                          <a:solidFill>
                            <a:srgbClr val="38761D"/>
                          </a:solidFill>
                          <a:latin typeface="PT Sans Narrow"/>
                          <a:ea typeface="PT Sans Narrow"/>
                          <a:cs typeface="PT Sans Narrow"/>
                          <a:sym typeface="PT Sans Narrow"/>
                        </a:rPr>
                        <a:t>37%</a:t>
                      </a:r>
                      <a:endParaRPr sz="1800" b="1">
                        <a:solidFill>
                          <a:srgbClr val="38761D"/>
                        </a:solidFill>
                        <a:latin typeface="PT Sans Narrow"/>
                        <a:ea typeface="PT Sans Narrow"/>
                        <a:cs typeface="PT Sans Narrow"/>
                        <a:sym typeface="PT Sans Narrow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457200" lvl="0" indent="-3175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Char char="●"/>
                      </a:pPr>
                      <a:r>
                        <a:rPr lang="en" sz="1800" b="1">
                          <a:latin typeface="PT Sans Narrow"/>
                          <a:ea typeface="PT Sans Narrow"/>
                          <a:cs typeface="PT Sans Narrow"/>
                          <a:sym typeface="PT Sans Narrow"/>
                        </a:rPr>
                        <a:t> How often did you read to your child?</a:t>
                      </a:r>
                      <a:endParaRPr sz="1800" b="1">
                        <a:latin typeface="PT Sans Narrow"/>
                        <a:ea typeface="PT Sans Narrow"/>
                        <a:cs typeface="PT Sans Narrow"/>
                        <a:sym typeface="PT Sans Narrow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latin typeface="PT Sans Narrow"/>
                          <a:ea typeface="PT Sans Narrow"/>
                          <a:cs typeface="PT Sans Narrow"/>
                          <a:sym typeface="PT Sans Narrow"/>
                        </a:rPr>
                        <a:t>18%</a:t>
                      </a:r>
                      <a:endParaRPr b="1">
                        <a:latin typeface="PT Sans Narrow"/>
                        <a:ea typeface="PT Sans Narrow"/>
                        <a:cs typeface="PT Sans Narrow"/>
                        <a:sym typeface="PT Sans Narrow"/>
                      </a:endParaRPr>
                    </a:p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 b="1">
                          <a:latin typeface="PT Sans Narrow"/>
                          <a:ea typeface="PT Sans Narrow"/>
                          <a:cs typeface="PT Sans Narrow"/>
                          <a:sym typeface="PT Sans Narrow"/>
                        </a:rPr>
                        <a:t>(Most times/Always)</a:t>
                      </a:r>
                      <a:endParaRPr sz="1100" b="1">
                        <a:latin typeface="PT Sans Narrow"/>
                        <a:ea typeface="PT Sans Narrow"/>
                        <a:cs typeface="PT Sans Narrow"/>
                        <a:sym typeface="PT Sans Narrow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latin typeface="PT Sans Narrow"/>
                          <a:ea typeface="PT Sans Narrow"/>
                          <a:cs typeface="PT Sans Narrow"/>
                          <a:sym typeface="PT Sans Narrow"/>
                        </a:rPr>
                        <a:t>26%</a:t>
                      </a:r>
                      <a:endParaRPr b="1">
                        <a:latin typeface="PT Sans Narrow"/>
                        <a:ea typeface="PT Sans Narrow"/>
                        <a:cs typeface="PT Sans Narrow"/>
                        <a:sym typeface="PT Sans Narrow"/>
                      </a:endParaRPr>
                    </a:p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 b="1">
                          <a:latin typeface="PT Sans Narrow"/>
                          <a:ea typeface="PT Sans Narrow"/>
                          <a:cs typeface="PT Sans Narrow"/>
                          <a:sym typeface="PT Sans Narrow"/>
                        </a:rPr>
                        <a:t>(Most times/Always)</a:t>
                      </a:r>
                      <a:endParaRPr b="1">
                        <a:latin typeface="PT Sans Narrow"/>
                        <a:ea typeface="PT Sans Narrow"/>
                        <a:cs typeface="PT Sans Narrow"/>
                        <a:sym typeface="PT Sans Narrow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solidFill>
                            <a:srgbClr val="38761D"/>
                          </a:solidFill>
                          <a:latin typeface="PT Sans Narrow"/>
                          <a:ea typeface="PT Sans Narrow"/>
                          <a:cs typeface="PT Sans Narrow"/>
                          <a:sym typeface="PT Sans Narrow"/>
                        </a:rPr>
                        <a:t>8%</a:t>
                      </a:r>
                      <a:endParaRPr b="1">
                        <a:solidFill>
                          <a:srgbClr val="38761D"/>
                        </a:solidFill>
                        <a:latin typeface="PT Sans Narrow"/>
                        <a:ea typeface="PT Sans Narrow"/>
                        <a:cs typeface="PT Sans Narrow"/>
                        <a:sym typeface="PT Sans Narrow"/>
                      </a:endParaRPr>
                    </a:p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 b="1">
                          <a:solidFill>
                            <a:srgbClr val="38761D"/>
                          </a:solidFill>
                          <a:latin typeface="PT Sans Narrow"/>
                          <a:ea typeface="PT Sans Narrow"/>
                          <a:cs typeface="PT Sans Narrow"/>
                          <a:sym typeface="PT Sans Narrow"/>
                        </a:rPr>
                        <a:t>(Most times/Always)</a:t>
                      </a:r>
                      <a:endParaRPr b="1">
                        <a:solidFill>
                          <a:srgbClr val="38761D"/>
                        </a:solidFill>
                        <a:latin typeface="PT Sans Narrow"/>
                        <a:ea typeface="PT Sans Narrow"/>
                        <a:cs typeface="PT Sans Narrow"/>
                        <a:sym typeface="PT Sans Narrow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457200" lvl="0" indent="-3175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Char char="●"/>
                      </a:pPr>
                      <a:r>
                        <a:rPr lang="en" sz="1800" b="1">
                          <a:latin typeface="PT Sans Narrow"/>
                          <a:ea typeface="PT Sans Narrow"/>
                          <a:cs typeface="PT Sans Narrow"/>
                          <a:sym typeface="PT Sans Narrow"/>
                        </a:rPr>
                        <a:t>How often did you read with your child?</a:t>
                      </a:r>
                      <a:endParaRPr sz="1800" b="1">
                        <a:latin typeface="PT Sans Narrow"/>
                        <a:ea typeface="PT Sans Narrow"/>
                        <a:cs typeface="PT Sans Narrow"/>
                        <a:sym typeface="PT Sans Narrow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b="1">
                          <a:latin typeface="PT Sans Narrow"/>
                          <a:ea typeface="PT Sans Narrow"/>
                          <a:cs typeface="PT Sans Narrow"/>
                          <a:sym typeface="PT Sans Narrow"/>
                        </a:rPr>
                        <a:t>14%</a:t>
                      </a:r>
                      <a:endParaRPr sz="1800" b="1">
                        <a:latin typeface="PT Sans Narrow"/>
                        <a:ea typeface="PT Sans Narrow"/>
                        <a:cs typeface="PT Sans Narrow"/>
                        <a:sym typeface="PT Sans Narrow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b="1">
                          <a:latin typeface="PT Sans Narrow"/>
                          <a:ea typeface="PT Sans Narrow"/>
                          <a:cs typeface="PT Sans Narrow"/>
                          <a:sym typeface="PT Sans Narrow"/>
                        </a:rPr>
                        <a:t>29%</a:t>
                      </a:r>
                      <a:endParaRPr sz="1800" b="1">
                        <a:latin typeface="PT Sans Narrow"/>
                        <a:ea typeface="PT Sans Narrow"/>
                        <a:cs typeface="PT Sans Narrow"/>
                        <a:sym typeface="PT Sans Narrow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b="1">
                          <a:solidFill>
                            <a:srgbClr val="38761D"/>
                          </a:solidFill>
                          <a:latin typeface="PT Sans Narrow"/>
                          <a:ea typeface="PT Sans Narrow"/>
                          <a:cs typeface="PT Sans Narrow"/>
                          <a:sym typeface="PT Sans Narrow"/>
                        </a:rPr>
                        <a:t>15%</a:t>
                      </a:r>
                      <a:endParaRPr sz="1800" b="1">
                        <a:solidFill>
                          <a:srgbClr val="38761D"/>
                        </a:solidFill>
                        <a:latin typeface="PT Sans Narrow"/>
                        <a:ea typeface="PT Sans Narrow"/>
                        <a:cs typeface="PT Sans Narrow"/>
                        <a:sym typeface="PT Sans Narrow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13" name="Google Shape;313;p47"/>
          <p:cNvGraphicFramePr/>
          <p:nvPr/>
        </p:nvGraphicFramePr>
        <p:xfrm>
          <a:off x="311713" y="12205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{D70C0BE4-96BD-477F-AE4F-4D168EBF7D0A}</a:tableStyleId>
              </a:tblPr>
              <a:tblGrid>
                <a:gridCol w="5988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439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439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439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b="1">
                          <a:latin typeface="PT Sans Narrow"/>
                          <a:ea typeface="PT Sans Narrow"/>
                          <a:cs typeface="PT Sans Narrow"/>
                          <a:sym typeface="PT Sans Narrow"/>
                        </a:rPr>
                        <a:t>Survey Item (Self Reports)</a:t>
                      </a:r>
                      <a:endParaRPr sz="1800" b="1">
                        <a:latin typeface="PT Sans Narrow"/>
                        <a:ea typeface="PT Sans Narrow"/>
                        <a:cs typeface="PT Sans Narrow"/>
                        <a:sym typeface="PT Sans Narrow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43434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3434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3434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3434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b="1">
                          <a:latin typeface="PT Sans Narrow"/>
                          <a:ea typeface="PT Sans Narrow"/>
                          <a:cs typeface="PT Sans Narrow"/>
                          <a:sym typeface="PT Sans Narrow"/>
                        </a:rPr>
                        <a:t>BEFORE</a:t>
                      </a:r>
                      <a:endParaRPr sz="1800" b="1">
                        <a:latin typeface="PT Sans Narrow"/>
                        <a:ea typeface="PT Sans Narrow"/>
                        <a:cs typeface="PT Sans Narrow"/>
                        <a:sym typeface="PT Sans Narrow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43434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3434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3434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3434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b="1">
                          <a:latin typeface="PT Sans Narrow"/>
                          <a:ea typeface="PT Sans Narrow"/>
                          <a:cs typeface="PT Sans Narrow"/>
                          <a:sym typeface="PT Sans Narrow"/>
                        </a:rPr>
                        <a:t>AFTER</a:t>
                      </a:r>
                      <a:endParaRPr sz="1800" b="1">
                        <a:latin typeface="PT Sans Narrow"/>
                        <a:ea typeface="PT Sans Narrow"/>
                        <a:cs typeface="PT Sans Narrow"/>
                        <a:sym typeface="PT Sans Narrow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43434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3434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3434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3434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b="1">
                          <a:latin typeface="PT Sans Narrow"/>
                          <a:ea typeface="PT Sans Narrow"/>
                          <a:cs typeface="PT Sans Narrow"/>
                          <a:sym typeface="PT Sans Narrow"/>
                        </a:rPr>
                        <a:t>% Change</a:t>
                      </a:r>
                      <a:endParaRPr sz="1800" b="1">
                        <a:latin typeface="PT Sans Narrow"/>
                        <a:ea typeface="PT Sans Narrow"/>
                        <a:cs typeface="PT Sans Narrow"/>
                        <a:sym typeface="PT Sans Narrow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43434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3434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3434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3434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b="1">
                          <a:latin typeface="PT Sans Narrow"/>
                          <a:ea typeface="PT Sans Narrow"/>
                          <a:cs typeface="PT Sans Narrow"/>
                          <a:sym typeface="PT Sans Narrow"/>
                        </a:rPr>
                        <a:t>Did you allow the child to be more independent (age appropriate)?</a:t>
                      </a:r>
                      <a:endParaRPr sz="1800" b="1">
                        <a:latin typeface="PT Sans Narrow"/>
                        <a:ea typeface="PT Sans Narrow"/>
                        <a:cs typeface="PT Sans Narrow"/>
                        <a:sym typeface="PT Sans Narrow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43434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3434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3434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3434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b="1">
                          <a:latin typeface="PT Sans Narrow"/>
                          <a:ea typeface="PT Sans Narrow"/>
                          <a:cs typeface="PT Sans Narrow"/>
                          <a:sym typeface="PT Sans Narrow"/>
                        </a:rPr>
                        <a:t>75%</a:t>
                      </a:r>
                      <a:endParaRPr sz="1800" b="1">
                        <a:latin typeface="PT Sans Narrow"/>
                        <a:ea typeface="PT Sans Narrow"/>
                        <a:cs typeface="PT Sans Narrow"/>
                        <a:sym typeface="PT Sans Narrow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43434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3434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3434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3434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b="1">
                          <a:latin typeface="PT Sans Narrow"/>
                          <a:ea typeface="PT Sans Narrow"/>
                          <a:cs typeface="PT Sans Narrow"/>
                          <a:sym typeface="PT Sans Narrow"/>
                        </a:rPr>
                        <a:t>82%</a:t>
                      </a:r>
                      <a:endParaRPr sz="1800" b="1">
                        <a:latin typeface="PT Sans Narrow"/>
                        <a:ea typeface="PT Sans Narrow"/>
                        <a:cs typeface="PT Sans Narrow"/>
                        <a:sym typeface="PT Sans Narrow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43434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3434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3434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3434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b="1">
                          <a:solidFill>
                            <a:srgbClr val="980000"/>
                          </a:solidFill>
                          <a:latin typeface="PT Sans Narrow"/>
                          <a:ea typeface="PT Sans Narrow"/>
                          <a:cs typeface="PT Sans Narrow"/>
                          <a:sym typeface="PT Sans Narrow"/>
                        </a:rPr>
                        <a:t>7%</a:t>
                      </a:r>
                      <a:endParaRPr sz="1800" b="1">
                        <a:solidFill>
                          <a:srgbClr val="980000"/>
                        </a:solidFill>
                        <a:latin typeface="PT Sans Narrow"/>
                        <a:ea typeface="PT Sans Narrow"/>
                        <a:cs typeface="PT Sans Narrow"/>
                        <a:sym typeface="PT Sans Narrow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43434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3434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3434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3434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b="1">
                          <a:latin typeface="PT Sans Narrow"/>
                          <a:ea typeface="PT Sans Narrow"/>
                          <a:cs typeface="PT Sans Narrow"/>
                          <a:sym typeface="PT Sans Narrow"/>
                        </a:rPr>
                        <a:t>How often did you use JSL when communicating with your Child?</a:t>
                      </a:r>
                      <a:endParaRPr sz="1800" b="1">
                        <a:latin typeface="PT Sans Narrow"/>
                        <a:ea typeface="PT Sans Narrow"/>
                        <a:cs typeface="PT Sans Narrow"/>
                        <a:sym typeface="PT Sans Narrow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43434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3434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3434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3434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b="1">
                          <a:latin typeface="PT Sans Narrow"/>
                          <a:ea typeface="PT Sans Narrow"/>
                          <a:cs typeface="PT Sans Narrow"/>
                          <a:sym typeface="PT Sans Narrow"/>
                        </a:rPr>
                        <a:t>25%</a:t>
                      </a:r>
                      <a:endParaRPr sz="1800" b="1">
                        <a:latin typeface="PT Sans Narrow"/>
                        <a:ea typeface="PT Sans Narrow"/>
                        <a:cs typeface="PT Sans Narrow"/>
                        <a:sym typeface="PT Sans Narrow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43434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3434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3434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3434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b="1">
                          <a:latin typeface="PT Sans Narrow"/>
                          <a:ea typeface="PT Sans Narrow"/>
                          <a:cs typeface="PT Sans Narrow"/>
                          <a:sym typeface="PT Sans Narrow"/>
                        </a:rPr>
                        <a:t>38%</a:t>
                      </a:r>
                      <a:endParaRPr sz="1800" b="1">
                        <a:latin typeface="PT Sans Narrow"/>
                        <a:ea typeface="PT Sans Narrow"/>
                        <a:cs typeface="PT Sans Narrow"/>
                        <a:sym typeface="PT Sans Narrow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43434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3434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3434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3434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b="1">
                          <a:solidFill>
                            <a:srgbClr val="980000"/>
                          </a:solidFill>
                          <a:latin typeface="PT Sans Narrow"/>
                          <a:ea typeface="PT Sans Narrow"/>
                          <a:cs typeface="PT Sans Narrow"/>
                          <a:sym typeface="PT Sans Narrow"/>
                        </a:rPr>
                        <a:t>13%</a:t>
                      </a:r>
                      <a:endParaRPr sz="1800" b="1">
                        <a:solidFill>
                          <a:srgbClr val="980000"/>
                        </a:solidFill>
                        <a:latin typeface="PT Sans Narrow"/>
                        <a:ea typeface="PT Sans Narrow"/>
                        <a:cs typeface="PT Sans Narrow"/>
                        <a:sym typeface="PT Sans Narrow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43434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3434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3434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3434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b="1">
                          <a:latin typeface="PT Sans Narrow"/>
                          <a:ea typeface="PT Sans Narrow"/>
                          <a:cs typeface="PT Sans Narrow"/>
                          <a:sym typeface="PT Sans Narrow"/>
                        </a:rPr>
                        <a:t>Did you feel more confident using JSL to communicate with your child?</a:t>
                      </a:r>
                      <a:endParaRPr sz="1800" b="1">
                        <a:latin typeface="PT Sans Narrow"/>
                        <a:ea typeface="PT Sans Narrow"/>
                        <a:cs typeface="PT Sans Narrow"/>
                        <a:sym typeface="PT Sans Narrow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43434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3434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3434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3434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b="1">
                          <a:latin typeface="PT Sans Narrow"/>
                          <a:ea typeface="PT Sans Narrow"/>
                          <a:cs typeface="PT Sans Narrow"/>
                          <a:sym typeface="PT Sans Narrow"/>
                        </a:rPr>
                        <a:t>53%</a:t>
                      </a:r>
                      <a:endParaRPr sz="1800" b="1">
                        <a:latin typeface="PT Sans Narrow"/>
                        <a:ea typeface="PT Sans Narrow"/>
                        <a:cs typeface="PT Sans Narrow"/>
                        <a:sym typeface="PT Sans Narrow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43434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3434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3434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3434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b="1">
                          <a:latin typeface="PT Sans Narrow"/>
                          <a:ea typeface="PT Sans Narrow"/>
                          <a:cs typeface="PT Sans Narrow"/>
                          <a:sym typeface="PT Sans Narrow"/>
                        </a:rPr>
                        <a:t>73%</a:t>
                      </a:r>
                      <a:endParaRPr sz="1800" b="1">
                        <a:latin typeface="PT Sans Narrow"/>
                        <a:ea typeface="PT Sans Narrow"/>
                        <a:cs typeface="PT Sans Narrow"/>
                        <a:sym typeface="PT Sans Narrow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43434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3434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3434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3434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b="1">
                          <a:solidFill>
                            <a:srgbClr val="980000"/>
                          </a:solidFill>
                          <a:latin typeface="PT Sans Narrow"/>
                          <a:ea typeface="PT Sans Narrow"/>
                          <a:cs typeface="PT Sans Narrow"/>
                          <a:sym typeface="PT Sans Narrow"/>
                        </a:rPr>
                        <a:t>20%</a:t>
                      </a:r>
                      <a:endParaRPr sz="1800" b="1">
                        <a:solidFill>
                          <a:srgbClr val="980000"/>
                        </a:solidFill>
                        <a:latin typeface="PT Sans Narrow"/>
                        <a:ea typeface="PT Sans Narrow"/>
                        <a:cs typeface="PT Sans Narrow"/>
                        <a:sym typeface="PT Sans Narrow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43434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3434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3434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3434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b="1">
                          <a:latin typeface="PT Sans Narrow"/>
                          <a:ea typeface="PT Sans Narrow"/>
                          <a:cs typeface="PT Sans Narrow"/>
                          <a:sym typeface="PT Sans Narrow"/>
                        </a:rPr>
                        <a:t>How often did you help your child with homework?</a:t>
                      </a:r>
                      <a:endParaRPr sz="1800" b="1">
                        <a:latin typeface="PT Sans Narrow"/>
                        <a:ea typeface="PT Sans Narrow"/>
                        <a:cs typeface="PT Sans Narrow"/>
                        <a:sym typeface="PT Sans Narrow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43434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3434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3434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3434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b="1">
                          <a:latin typeface="PT Sans Narrow"/>
                          <a:ea typeface="PT Sans Narrow"/>
                          <a:cs typeface="PT Sans Narrow"/>
                          <a:sym typeface="PT Sans Narrow"/>
                        </a:rPr>
                        <a:t>63%</a:t>
                      </a:r>
                      <a:endParaRPr sz="1800" b="1">
                        <a:latin typeface="PT Sans Narrow"/>
                        <a:ea typeface="PT Sans Narrow"/>
                        <a:cs typeface="PT Sans Narrow"/>
                        <a:sym typeface="PT Sans Narrow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43434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3434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3434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3434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b="1">
                          <a:latin typeface="PT Sans Narrow"/>
                          <a:ea typeface="PT Sans Narrow"/>
                          <a:cs typeface="PT Sans Narrow"/>
                          <a:sym typeface="PT Sans Narrow"/>
                        </a:rPr>
                        <a:t>67%</a:t>
                      </a:r>
                      <a:endParaRPr sz="1800" b="1">
                        <a:latin typeface="PT Sans Narrow"/>
                        <a:ea typeface="PT Sans Narrow"/>
                        <a:cs typeface="PT Sans Narrow"/>
                        <a:sym typeface="PT Sans Narrow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43434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3434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3434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3434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b="1">
                          <a:solidFill>
                            <a:srgbClr val="980000"/>
                          </a:solidFill>
                          <a:latin typeface="PT Sans Narrow"/>
                          <a:ea typeface="PT Sans Narrow"/>
                          <a:cs typeface="PT Sans Narrow"/>
                          <a:sym typeface="PT Sans Narrow"/>
                        </a:rPr>
                        <a:t>4%</a:t>
                      </a:r>
                      <a:endParaRPr sz="1800" b="1">
                        <a:solidFill>
                          <a:srgbClr val="980000"/>
                        </a:solidFill>
                        <a:latin typeface="PT Sans Narrow"/>
                        <a:ea typeface="PT Sans Narrow"/>
                        <a:cs typeface="PT Sans Narrow"/>
                        <a:sym typeface="PT Sans Narrow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43434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3434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3434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3434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14" name="Google Shape;314;p47"/>
          <p:cNvSpPr txBox="1">
            <a:spLocks noGrp="1"/>
          </p:cNvSpPr>
          <p:nvPr>
            <p:ph type="title"/>
          </p:nvPr>
        </p:nvSpPr>
        <p:spPr>
          <a:xfrm>
            <a:off x="267450" y="327550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Parents’ Self Reports: Practices</a:t>
            </a:r>
            <a:endParaRPr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48"/>
          <p:cNvSpPr txBox="1">
            <a:spLocks noGrp="1"/>
          </p:cNvSpPr>
          <p:nvPr>
            <p:ph type="title"/>
          </p:nvPr>
        </p:nvSpPr>
        <p:spPr>
          <a:xfrm>
            <a:off x="339888" y="159725"/>
            <a:ext cx="4045200" cy="1675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Pre/Post Test Measures - Weekend Workshops</a:t>
            </a:r>
            <a:endParaRPr sz="3000"/>
          </a:p>
        </p:txBody>
      </p:sp>
      <p:sp>
        <p:nvSpPr>
          <p:cNvPr id="320" name="Google Shape;320;p48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321" name="Google Shape;321;p48"/>
          <p:cNvSpPr txBox="1">
            <a:spLocks noGrp="1"/>
          </p:cNvSpPr>
          <p:nvPr>
            <p:ph type="subTitle" idx="1"/>
          </p:nvPr>
        </p:nvSpPr>
        <p:spPr>
          <a:xfrm>
            <a:off x="265500" y="3730800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Questions on </a:t>
            </a:r>
            <a:r>
              <a:rPr lang="en" b="1" u="sng">
                <a:solidFill>
                  <a:srgbClr val="000000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content </a:t>
            </a:r>
            <a:r>
              <a:rPr lang="en">
                <a:solidFill>
                  <a:srgbClr val="000000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from parent training sessions</a:t>
            </a:r>
            <a:endParaRPr>
              <a:solidFill>
                <a:srgbClr val="000000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graphicFrame>
        <p:nvGraphicFramePr>
          <p:cNvPr id="322" name="Google Shape;322;p48"/>
          <p:cNvGraphicFramePr/>
          <p:nvPr/>
        </p:nvGraphicFramePr>
        <p:xfrm>
          <a:off x="815688" y="19260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{D70C0BE4-96BD-477F-AE4F-4D168EBF7D0A}</a:tableStyleId>
              </a:tblPr>
              <a:tblGrid>
                <a:gridCol w="15382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553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Pre Tests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85%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Post Tests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94%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/>
                        <a:t>Increase</a:t>
                      </a:r>
                      <a:endParaRPr b="1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/>
                        <a:t>9%</a:t>
                      </a:r>
                      <a:endParaRPr b="1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23" name="Google Shape;323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68466" y="0"/>
            <a:ext cx="3979069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8" name="Google Shape;328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1430000" y="2095775"/>
            <a:ext cx="1787050" cy="1862024"/>
          </a:xfrm>
          <a:prstGeom prst="rect">
            <a:avLst/>
          </a:prstGeom>
          <a:noFill/>
          <a:ln>
            <a:noFill/>
          </a:ln>
        </p:spPr>
      </p:pic>
      <p:sp>
        <p:nvSpPr>
          <p:cNvPr id="329" name="Google Shape;329;p49"/>
          <p:cNvSpPr txBox="1">
            <a:spLocks noGrp="1"/>
          </p:cNvSpPr>
          <p:nvPr>
            <p:ph type="title"/>
          </p:nvPr>
        </p:nvSpPr>
        <p:spPr>
          <a:xfrm>
            <a:off x="300925" y="419975"/>
            <a:ext cx="4045200" cy="1675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Challenges emerging from the Discourse with Parents  …...</a:t>
            </a:r>
            <a:endParaRPr sz="3000"/>
          </a:p>
        </p:txBody>
      </p:sp>
      <p:sp>
        <p:nvSpPr>
          <p:cNvPr id="330" name="Google Shape;330;p49"/>
          <p:cNvSpPr txBox="1">
            <a:spLocks noGrp="1"/>
          </p:cNvSpPr>
          <p:nvPr>
            <p:ph type="body" idx="2"/>
          </p:nvPr>
        </p:nvSpPr>
        <p:spPr>
          <a:xfrm>
            <a:off x="4417800" y="1034050"/>
            <a:ext cx="46566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PT Sans Narrow"/>
              <a:buChar char="●"/>
            </a:pPr>
            <a:r>
              <a:rPr lang="en" sz="2400">
                <a:solidFill>
                  <a:srgbClr val="000000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Financial burden of raising a Deaf child alone</a:t>
            </a:r>
            <a:endParaRPr sz="2400">
              <a:solidFill>
                <a:srgbClr val="000000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  <a:p>
            <a:pPr marL="457200" marR="0" lvl="0" indent="-3810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PT Sans Narrow"/>
              <a:buChar char="●"/>
            </a:pPr>
            <a:r>
              <a:rPr lang="en" sz="2400">
                <a:solidFill>
                  <a:srgbClr val="000000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Boarding hinders development of relationship with child</a:t>
            </a:r>
            <a:endParaRPr sz="2400">
              <a:solidFill>
                <a:srgbClr val="000000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  <a:p>
            <a:pPr marL="457200" marR="0" lvl="0" indent="-3810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PT Sans Narrow"/>
              <a:buChar char="●"/>
            </a:pPr>
            <a:r>
              <a:rPr lang="en" sz="2400">
                <a:solidFill>
                  <a:srgbClr val="000000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Absence of father figure, parental separation and lack of support in raising the child</a:t>
            </a:r>
            <a:endParaRPr sz="2400">
              <a:solidFill>
                <a:srgbClr val="000000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  <a:p>
            <a:pPr marL="457200" lvl="0" indent="-3810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PT Sans Narrow"/>
              <a:buChar char="●"/>
            </a:pPr>
            <a:r>
              <a:rPr lang="en" sz="2400">
                <a:solidFill>
                  <a:srgbClr val="000000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Inadequate parental involvement in academic development</a:t>
            </a:r>
            <a:endParaRPr sz="2400">
              <a:solidFill>
                <a:srgbClr val="000000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  <a:p>
            <a:pPr marL="457200" lvl="0" indent="-3810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PT Sans Narrow"/>
              <a:buChar char="●"/>
            </a:pPr>
            <a:r>
              <a:rPr lang="en" sz="2400">
                <a:solidFill>
                  <a:srgbClr val="000000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Literacy Level of Parents  </a:t>
            </a:r>
            <a:endParaRPr sz="2400">
              <a:solidFill>
                <a:srgbClr val="000000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None/>
            </a:pPr>
            <a:endParaRPr sz="2400"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331" name="Google Shape;331;p49"/>
          <p:cNvSpPr txBox="1">
            <a:spLocks noGrp="1"/>
          </p:cNvSpPr>
          <p:nvPr>
            <p:ph type="subTitle" idx="1"/>
          </p:nvPr>
        </p:nvSpPr>
        <p:spPr>
          <a:xfrm>
            <a:off x="225650" y="4196450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  <a:latin typeface="Alfa Slab One"/>
                <a:ea typeface="Alfa Slab One"/>
                <a:cs typeface="Alfa Slab One"/>
                <a:sym typeface="Alfa Slab One"/>
              </a:rPr>
              <a:t>PARENTAL FACTORS</a:t>
            </a:r>
            <a:endParaRPr>
              <a:solidFill>
                <a:srgbClr val="000000"/>
              </a:solidFill>
              <a:latin typeface="Alfa Slab One"/>
              <a:ea typeface="Alfa Slab One"/>
              <a:cs typeface="Alfa Slab One"/>
              <a:sym typeface="Alfa Slab One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6" name="Google Shape;336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1430000" y="2095775"/>
            <a:ext cx="1787050" cy="1862024"/>
          </a:xfrm>
          <a:prstGeom prst="rect">
            <a:avLst/>
          </a:prstGeom>
          <a:noFill/>
          <a:ln>
            <a:noFill/>
          </a:ln>
        </p:spPr>
      </p:pic>
      <p:sp>
        <p:nvSpPr>
          <p:cNvPr id="337" name="Google Shape;337;p50"/>
          <p:cNvSpPr txBox="1">
            <a:spLocks noGrp="1"/>
          </p:cNvSpPr>
          <p:nvPr>
            <p:ph type="title"/>
          </p:nvPr>
        </p:nvSpPr>
        <p:spPr>
          <a:xfrm>
            <a:off x="300925" y="419975"/>
            <a:ext cx="4045200" cy="1675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Challenges emerging from the Discourse with Parents  …...</a:t>
            </a:r>
            <a:endParaRPr sz="3000"/>
          </a:p>
        </p:txBody>
      </p:sp>
      <p:sp>
        <p:nvSpPr>
          <p:cNvPr id="338" name="Google Shape;338;p50"/>
          <p:cNvSpPr txBox="1">
            <a:spLocks noGrp="1"/>
          </p:cNvSpPr>
          <p:nvPr>
            <p:ph type="body" idx="2"/>
          </p:nvPr>
        </p:nvSpPr>
        <p:spPr>
          <a:xfrm>
            <a:off x="4417800" y="1034050"/>
            <a:ext cx="46566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marR="0" lvl="0" indent="-3746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PT Sans Narrow"/>
              <a:buChar char="●"/>
            </a:pPr>
            <a:r>
              <a:rPr lang="en" sz="2300" b="1">
                <a:solidFill>
                  <a:srgbClr val="000000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Acceptance of the Deafness of the Child </a:t>
            </a:r>
            <a:endParaRPr sz="2300" b="1">
              <a:solidFill>
                <a:srgbClr val="000000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  <a:p>
            <a:pPr marL="457200" marR="0" lvl="0" indent="-37465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PT Sans Narrow"/>
              <a:buChar char="●"/>
            </a:pPr>
            <a:r>
              <a:rPr lang="en" sz="2300" b="1">
                <a:solidFill>
                  <a:srgbClr val="000000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Low confidence and interest in themselves and their Deaf/Child</a:t>
            </a:r>
            <a:endParaRPr sz="2300" b="1">
              <a:solidFill>
                <a:srgbClr val="000000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  <a:p>
            <a:pPr marL="457200" marR="0" lvl="0" indent="-37465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PT Sans Narrow"/>
              <a:buChar char="●"/>
            </a:pPr>
            <a:r>
              <a:rPr lang="en" sz="2300" b="1">
                <a:solidFill>
                  <a:srgbClr val="000000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Parent’s own emotional baggage  and other personal stressors</a:t>
            </a:r>
            <a:endParaRPr sz="2300" b="1">
              <a:solidFill>
                <a:srgbClr val="000000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  <a:p>
            <a:pPr marL="457200" marR="0" lvl="0" indent="-37465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PT Sans Narrow"/>
              <a:buChar char="●"/>
            </a:pPr>
            <a:r>
              <a:rPr lang="en" sz="2300" b="1">
                <a:solidFill>
                  <a:srgbClr val="000000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Insufficient understanding of Deafness and children’s developmental stages</a:t>
            </a:r>
            <a:endParaRPr sz="2300" b="1">
              <a:solidFill>
                <a:srgbClr val="000000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  <a:p>
            <a:pPr marL="457200" marR="0" lvl="0" indent="-37465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PT Sans Narrow"/>
              <a:buChar char="●"/>
            </a:pPr>
            <a:r>
              <a:rPr lang="en" sz="2300" b="1">
                <a:solidFill>
                  <a:srgbClr val="000000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Effective Behavioural Management Skills</a:t>
            </a:r>
            <a:endParaRPr sz="2300" b="1">
              <a:solidFill>
                <a:srgbClr val="000000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  <a:p>
            <a:pPr marL="0" lvl="0" indent="0" algn="l" rtl="0">
              <a:spcBef>
                <a:spcPts val="1000"/>
              </a:spcBef>
              <a:spcAft>
                <a:spcPts val="1200"/>
              </a:spcAft>
              <a:buNone/>
            </a:pPr>
            <a:endParaRPr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339" name="Google Shape;339;p50"/>
          <p:cNvSpPr txBox="1">
            <a:spLocks noGrp="1"/>
          </p:cNvSpPr>
          <p:nvPr>
            <p:ph type="subTitle" idx="1"/>
          </p:nvPr>
        </p:nvSpPr>
        <p:spPr>
          <a:xfrm>
            <a:off x="225650" y="4196450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  <a:latin typeface="Alfa Slab One"/>
                <a:ea typeface="Alfa Slab One"/>
                <a:cs typeface="Alfa Slab One"/>
                <a:sym typeface="Alfa Slab One"/>
              </a:rPr>
              <a:t>PARENTAL FACTORS</a:t>
            </a:r>
            <a:endParaRPr>
              <a:solidFill>
                <a:srgbClr val="000000"/>
              </a:solidFill>
              <a:latin typeface="Alfa Slab One"/>
              <a:ea typeface="Alfa Slab One"/>
              <a:cs typeface="Alfa Slab One"/>
              <a:sym typeface="Alfa Slab One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5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Challenges as expressed by the Parents</a:t>
            </a:r>
            <a:endParaRPr/>
          </a:p>
        </p:txBody>
      </p:sp>
      <p:sp>
        <p:nvSpPr>
          <p:cNvPr id="345" name="Google Shape;345;p51"/>
          <p:cNvSpPr txBox="1">
            <a:spLocks noGrp="1"/>
          </p:cNvSpPr>
          <p:nvPr>
            <p:ph type="body" idx="1"/>
          </p:nvPr>
        </p:nvSpPr>
        <p:spPr>
          <a:xfrm>
            <a:off x="355975" y="1098125"/>
            <a:ext cx="56334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PT Sans Narrow"/>
              <a:buChar char="●"/>
            </a:pPr>
            <a:r>
              <a:rPr lang="en" sz="2400" b="1">
                <a:solidFill>
                  <a:srgbClr val="000000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Child Factors</a:t>
            </a:r>
            <a:endParaRPr sz="2400" b="1">
              <a:solidFill>
                <a:srgbClr val="000000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  <a:p>
            <a:pPr marL="914400" lvl="1" indent="-3810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PT Sans Narrow"/>
              <a:buAutoNum type="alphaLcPeriod"/>
            </a:pPr>
            <a:r>
              <a:rPr lang="en" sz="2400">
                <a:solidFill>
                  <a:srgbClr val="000000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Child’s attitude to school and English</a:t>
            </a:r>
            <a:endParaRPr sz="2400">
              <a:solidFill>
                <a:srgbClr val="000000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  <a:p>
            <a:pPr marL="914400" lvl="1" indent="-3810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PT Sans Narrow"/>
              <a:buAutoNum type="alphaLcPeriod"/>
            </a:pPr>
            <a:r>
              <a:rPr lang="en" sz="2400">
                <a:solidFill>
                  <a:srgbClr val="000000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Behavioral Challenges  refusing to sign to communicate with parents and others</a:t>
            </a:r>
            <a:endParaRPr sz="2400">
              <a:solidFill>
                <a:srgbClr val="000000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  <a:p>
            <a:pPr marL="914400" lvl="1" indent="-3810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PT Sans Narrow"/>
              <a:buAutoNum type="alphaLcPeriod"/>
            </a:pPr>
            <a:r>
              <a:rPr lang="en" sz="2400">
                <a:solidFill>
                  <a:srgbClr val="000000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Speech defect of child </a:t>
            </a:r>
            <a:endParaRPr sz="2400">
              <a:solidFill>
                <a:srgbClr val="000000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PT Sans Narrow"/>
              <a:buChar char="●"/>
            </a:pPr>
            <a:r>
              <a:rPr lang="en" sz="2400" b="1">
                <a:solidFill>
                  <a:srgbClr val="000000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Fears:</a:t>
            </a:r>
            <a:endParaRPr sz="2400" b="1">
              <a:solidFill>
                <a:srgbClr val="000000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  <a:p>
            <a:pPr marL="914400" lvl="1" indent="-3810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PT Sans Narrow"/>
              <a:buAutoNum type="alphaLcPeriod"/>
            </a:pPr>
            <a:r>
              <a:rPr lang="en" sz="2400">
                <a:solidFill>
                  <a:srgbClr val="000000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Fear of leaving child alone because of deafness</a:t>
            </a:r>
            <a:endParaRPr sz="2400">
              <a:solidFill>
                <a:srgbClr val="000000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  <a:p>
            <a:pPr marL="914400" lvl="1" indent="-3810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PT Sans Narrow"/>
              <a:buAutoNum type="alphaLcPeriod"/>
            </a:pPr>
            <a:r>
              <a:rPr lang="en" sz="2400">
                <a:solidFill>
                  <a:srgbClr val="000000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Fear of child being sexually abused</a:t>
            </a:r>
            <a:endParaRPr sz="2400"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pic>
        <p:nvPicPr>
          <p:cNvPr id="346" name="Google Shape;346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97750" y="2196350"/>
            <a:ext cx="3808576" cy="28683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6"/>
          <p:cNvSpPr txBox="1">
            <a:spLocks noGrp="1"/>
          </p:cNvSpPr>
          <p:nvPr>
            <p:ph type="title"/>
          </p:nvPr>
        </p:nvSpPr>
        <p:spPr>
          <a:xfrm>
            <a:off x="0" y="100350"/>
            <a:ext cx="90975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Schools for the Deaf in Jamaica</a:t>
            </a:r>
            <a:endParaRPr/>
          </a:p>
        </p:txBody>
      </p:sp>
      <p:pic>
        <p:nvPicPr>
          <p:cNvPr id="91" name="Google Shape;91;p16"/>
          <p:cNvPicPr preferRelativeResize="0"/>
          <p:nvPr/>
        </p:nvPicPr>
        <p:blipFill rotWithShape="1">
          <a:blip r:embed="rId3">
            <a:alphaModFix/>
          </a:blip>
          <a:srcRect t="25959" b="6013"/>
          <a:stretch/>
        </p:blipFill>
        <p:spPr>
          <a:xfrm>
            <a:off x="0" y="716675"/>
            <a:ext cx="9231201" cy="4426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1" name="Google Shape;351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59675" y="293500"/>
            <a:ext cx="5484317" cy="4470851"/>
          </a:xfrm>
          <a:prstGeom prst="rect">
            <a:avLst/>
          </a:prstGeom>
          <a:noFill/>
          <a:ln>
            <a:noFill/>
          </a:ln>
        </p:spPr>
      </p:pic>
      <p:sp>
        <p:nvSpPr>
          <p:cNvPr id="352" name="Google Shape;352;p52"/>
          <p:cNvSpPr txBox="1"/>
          <p:nvPr/>
        </p:nvSpPr>
        <p:spPr>
          <a:xfrm>
            <a:off x="4363400" y="886400"/>
            <a:ext cx="4283400" cy="224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rgbClr val="1C4587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None/>
            </a:pPr>
            <a:r>
              <a:rPr lang="en" sz="2000">
                <a:latin typeface="PT Sans Narrow"/>
                <a:ea typeface="PT Sans Narrow"/>
                <a:cs typeface="PT Sans Narrow"/>
                <a:sym typeface="PT Sans Narrow"/>
              </a:rPr>
              <a:t>“I know that I should let her take charge...before I would just tell her that we were going to read and I read to her and that’s it. But now I know I must follow her lead and even if she is reading something wrong I’ll let her go ahead then show her the right way…”</a:t>
            </a:r>
            <a:endParaRPr sz="2000"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pic>
        <p:nvPicPr>
          <p:cNvPr id="353" name="Google Shape;353;p52"/>
          <p:cNvPicPr preferRelativeResize="0"/>
          <p:nvPr/>
        </p:nvPicPr>
        <p:blipFill rotWithShape="1">
          <a:blip r:embed="rId4">
            <a:alphaModFix/>
          </a:blip>
          <a:srcRect b="46024"/>
          <a:stretch/>
        </p:blipFill>
        <p:spPr>
          <a:xfrm>
            <a:off x="0" y="3337925"/>
            <a:ext cx="4771325" cy="1716899"/>
          </a:xfrm>
          <a:prstGeom prst="rect">
            <a:avLst/>
          </a:prstGeom>
          <a:noFill/>
          <a:ln>
            <a:noFill/>
          </a:ln>
        </p:spPr>
      </p:pic>
      <p:sp>
        <p:nvSpPr>
          <p:cNvPr id="354" name="Google Shape;354;p52"/>
          <p:cNvSpPr txBox="1">
            <a:spLocks noGrp="1"/>
          </p:cNvSpPr>
          <p:nvPr>
            <p:ph type="title"/>
          </p:nvPr>
        </p:nvSpPr>
        <p:spPr>
          <a:xfrm>
            <a:off x="152075" y="179000"/>
            <a:ext cx="38124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PARENTS’ FEEDBACK</a:t>
            </a:r>
            <a:endParaRPr/>
          </a:p>
        </p:txBody>
      </p:sp>
      <p:pic>
        <p:nvPicPr>
          <p:cNvPr id="355" name="Google Shape;355;p5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54025" y="1072625"/>
            <a:ext cx="3119375" cy="20790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0" name="Google Shape;360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77500" y="0"/>
            <a:ext cx="6018575" cy="4981126"/>
          </a:xfrm>
          <a:prstGeom prst="rect">
            <a:avLst/>
          </a:prstGeom>
          <a:noFill/>
          <a:ln>
            <a:noFill/>
          </a:ln>
        </p:spPr>
      </p:pic>
      <p:sp>
        <p:nvSpPr>
          <p:cNvPr id="361" name="Google Shape;361;p53"/>
          <p:cNvSpPr txBox="1"/>
          <p:nvPr/>
        </p:nvSpPr>
        <p:spPr>
          <a:xfrm>
            <a:off x="4017550" y="861075"/>
            <a:ext cx="4283400" cy="224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rgbClr val="1C4587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None/>
            </a:pPr>
            <a:r>
              <a:rPr lang="en" sz="2000">
                <a:solidFill>
                  <a:srgbClr val="1C4587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“Well I am I am new to sign, first experience because my little boy just got into the school just a couple a months ago, found out that he had the hearing problem so he just started the school maybe a month or so ago? So he’s new and I am new but I learn a few signs so when he comes like now I would be able to help him, and I want to say thanks in a million for this opportunity…”</a:t>
            </a:r>
            <a:endParaRPr sz="2000">
              <a:solidFill>
                <a:srgbClr val="1C4587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362" name="Google Shape;362;p53"/>
          <p:cNvSpPr txBox="1"/>
          <p:nvPr/>
        </p:nvSpPr>
        <p:spPr>
          <a:xfrm>
            <a:off x="617950" y="2492650"/>
            <a:ext cx="2819700" cy="19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Calibri"/>
                <a:ea typeface="Calibri"/>
                <a:cs typeface="Calibri"/>
                <a:sym typeface="Calibri"/>
              </a:rPr>
              <a:t>“</a:t>
            </a:r>
            <a:endParaRPr sz="11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3" name="Google Shape;363;p53"/>
          <p:cNvSpPr txBox="1">
            <a:spLocks noGrp="1"/>
          </p:cNvSpPr>
          <p:nvPr>
            <p:ph type="title"/>
          </p:nvPr>
        </p:nvSpPr>
        <p:spPr>
          <a:xfrm>
            <a:off x="922450" y="4328500"/>
            <a:ext cx="73785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PARENTS’ FEEDBACK</a:t>
            </a:r>
            <a:endParaRPr/>
          </a:p>
        </p:txBody>
      </p:sp>
      <p:pic>
        <p:nvPicPr>
          <p:cNvPr id="364" name="Google Shape;364;p53"/>
          <p:cNvPicPr preferRelativeResize="0"/>
          <p:nvPr/>
        </p:nvPicPr>
        <p:blipFill rotWithShape="1">
          <a:blip r:embed="rId4">
            <a:alphaModFix/>
          </a:blip>
          <a:srcRect b="15846"/>
          <a:stretch/>
        </p:blipFill>
        <p:spPr>
          <a:xfrm>
            <a:off x="0" y="0"/>
            <a:ext cx="2893199" cy="4328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9" name="Google Shape;369;p54"/>
          <p:cNvPicPr preferRelativeResize="0"/>
          <p:nvPr/>
        </p:nvPicPr>
        <p:blipFill rotWithShape="1">
          <a:blip r:embed="rId3">
            <a:alphaModFix/>
          </a:blip>
          <a:srcRect b="46024"/>
          <a:stretch/>
        </p:blipFill>
        <p:spPr>
          <a:xfrm>
            <a:off x="4050100" y="409000"/>
            <a:ext cx="5180676" cy="1864200"/>
          </a:xfrm>
          <a:prstGeom prst="rect">
            <a:avLst/>
          </a:prstGeom>
          <a:noFill/>
          <a:ln>
            <a:noFill/>
          </a:ln>
        </p:spPr>
      </p:pic>
      <p:sp>
        <p:nvSpPr>
          <p:cNvPr id="370" name="Google Shape;370;p54"/>
          <p:cNvSpPr txBox="1">
            <a:spLocks noGrp="1"/>
          </p:cNvSpPr>
          <p:nvPr>
            <p:ph type="body" idx="1"/>
          </p:nvPr>
        </p:nvSpPr>
        <p:spPr>
          <a:xfrm>
            <a:off x="311700" y="707400"/>
            <a:ext cx="6120900" cy="408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431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Char char="●"/>
            </a:pPr>
            <a:r>
              <a:rPr lang="en" sz="3200">
                <a:solidFill>
                  <a:srgbClr val="000000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“…. I feel like I can connect with her more and about her culture”</a:t>
            </a:r>
            <a:endParaRPr sz="3200">
              <a:solidFill>
                <a:srgbClr val="000000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  <a:p>
            <a:pPr marL="457200" lvl="0" indent="-43180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PT Sans Narrow"/>
              <a:buChar char="●"/>
            </a:pPr>
            <a:r>
              <a:rPr lang="en" sz="3200">
                <a:solidFill>
                  <a:srgbClr val="000000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“I understand now, so I don’t feel so bad.”</a:t>
            </a:r>
            <a:endParaRPr sz="3200">
              <a:solidFill>
                <a:srgbClr val="000000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  <a:p>
            <a:pPr marL="457200" lvl="0" indent="-43180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PT Sans Narrow"/>
              <a:buChar char="●"/>
            </a:pPr>
            <a:r>
              <a:rPr lang="en" sz="3200">
                <a:solidFill>
                  <a:srgbClr val="000000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“…. For me, I didn’t know JSL. But now that I know a little. I promise to do more and to do more signing.”</a:t>
            </a:r>
            <a:endParaRPr sz="3200">
              <a:solidFill>
                <a:srgbClr val="000000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  <a:p>
            <a:pPr marL="457200" lvl="0" indent="0" algn="l" rtl="0">
              <a:lnSpc>
                <a:spcPct val="130000"/>
              </a:lnSpc>
              <a:spcBef>
                <a:spcPts val="1500"/>
              </a:spcBef>
              <a:spcAft>
                <a:spcPts val="0"/>
              </a:spcAft>
              <a:buNone/>
            </a:pPr>
            <a:endParaRPr sz="3200">
              <a:solidFill>
                <a:srgbClr val="000000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  <a:p>
            <a:pPr marL="457200" lvl="0" indent="0" algn="l" rtl="0">
              <a:lnSpc>
                <a:spcPct val="130000"/>
              </a:lnSpc>
              <a:spcBef>
                <a:spcPts val="1000"/>
              </a:spcBef>
              <a:spcAft>
                <a:spcPts val="1000"/>
              </a:spcAft>
              <a:buNone/>
            </a:pPr>
            <a:endParaRPr sz="3200">
              <a:solidFill>
                <a:srgbClr val="000000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371" name="Google Shape;371;p54"/>
          <p:cNvSpPr txBox="1">
            <a:spLocks noGrp="1"/>
          </p:cNvSpPr>
          <p:nvPr>
            <p:ph type="title"/>
          </p:nvPr>
        </p:nvSpPr>
        <p:spPr>
          <a:xfrm>
            <a:off x="311700" y="0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"/>
              <a:t>Parents’ Feedback:</a:t>
            </a:r>
            <a:endParaRPr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55"/>
          <p:cNvSpPr txBox="1">
            <a:spLocks noGrp="1"/>
          </p:cNvSpPr>
          <p:nvPr>
            <p:ph type="title"/>
          </p:nvPr>
        </p:nvSpPr>
        <p:spPr>
          <a:xfrm>
            <a:off x="311700" y="85600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Parents’ Feedback:</a:t>
            </a:r>
            <a:endParaRPr/>
          </a:p>
        </p:txBody>
      </p:sp>
      <p:pic>
        <p:nvPicPr>
          <p:cNvPr id="377" name="Google Shape;377;p55"/>
          <p:cNvPicPr preferRelativeResize="0"/>
          <p:nvPr/>
        </p:nvPicPr>
        <p:blipFill rotWithShape="1">
          <a:blip r:embed="rId3">
            <a:alphaModFix/>
          </a:blip>
          <a:srcRect b="46024"/>
          <a:stretch/>
        </p:blipFill>
        <p:spPr>
          <a:xfrm>
            <a:off x="3963325" y="3172875"/>
            <a:ext cx="5180676" cy="1864200"/>
          </a:xfrm>
          <a:prstGeom prst="rect">
            <a:avLst/>
          </a:prstGeom>
          <a:noFill/>
          <a:ln>
            <a:noFill/>
          </a:ln>
        </p:spPr>
      </p:pic>
      <p:sp>
        <p:nvSpPr>
          <p:cNvPr id="378" name="Google Shape;378;p55"/>
          <p:cNvSpPr txBox="1">
            <a:spLocks noGrp="1"/>
          </p:cNvSpPr>
          <p:nvPr>
            <p:ph type="body" idx="1"/>
          </p:nvPr>
        </p:nvSpPr>
        <p:spPr>
          <a:xfrm>
            <a:off x="311700" y="793000"/>
            <a:ext cx="7310700" cy="377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4064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PT Sans Narrow"/>
              <a:buChar char="●"/>
            </a:pPr>
            <a:r>
              <a:rPr lang="en" sz="2800">
                <a:solidFill>
                  <a:srgbClr val="000000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“I wasn’t aware of the big successes of Deaf Children. This [workshop] has encouraged me to set goals for her and to interact with her more”</a:t>
            </a:r>
            <a:endParaRPr sz="2800">
              <a:solidFill>
                <a:srgbClr val="000000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  <a:p>
            <a:pPr marL="457200" lvl="0" indent="-406400" algn="l" rtl="0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PT Sans Narrow"/>
              <a:buChar char="●"/>
            </a:pPr>
            <a:r>
              <a:rPr lang="en" sz="2800">
                <a:solidFill>
                  <a:srgbClr val="000000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“When you understand, you can cope more” </a:t>
            </a:r>
            <a:endParaRPr sz="2800">
              <a:solidFill>
                <a:srgbClr val="000000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  <a:p>
            <a:pPr marL="457200" lvl="0" indent="-406400" algn="l" rtl="0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PT Sans Narrow"/>
              <a:buChar char="●"/>
            </a:pPr>
            <a:r>
              <a:rPr lang="en" sz="2800">
                <a:solidFill>
                  <a:srgbClr val="000000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 “Understanding sign language was hard at first, but over the weekend I learnt more about the language and how to use it”  </a:t>
            </a:r>
            <a:endParaRPr sz="2800">
              <a:solidFill>
                <a:srgbClr val="000000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  <a:p>
            <a:pPr marL="457200" lvl="0" indent="0" algn="l" rtl="0">
              <a:spcBef>
                <a:spcPts val="1000"/>
              </a:spcBef>
              <a:spcAft>
                <a:spcPts val="1600"/>
              </a:spcAft>
              <a:buNone/>
            </a:pPr>
            <a:endParaRPr sz="1600"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56"/>
          <p:cNvSpPr txBox="1">
            <a:spLocks noGrp="1"/>
          </p:cNvSpPr>
          <p:nvPr>
            <p:ph type="body" idx="2"/>
          </p:nvPr>
        </p:nvSpPr>
        <p:spPr>
          <a:xfrm>
            <a:off x="4572000" y="793175"/>
            <a:ext cx="4637100" cy="425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 u="sng">
                <a:solidFill>
                  <a:srgbClr val="000000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Can……..</a:t>
            </a:r>
            <a:endParaRPr sz="3000" b="1" u="sng">
              <a:solidFill>
                <a:srgbClr val="000000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  <a:p>
            <a:pPr marL="45720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T Sans Narrow"/>
              <a:buChar char="❏"/>
            </a:pPr>
            <a:r>
              <a:rPr lang="en" sz="2000">
                <a:latin typeface="PT Sans Narrow"/>
                <a:ea typeface="PT Sans Narrow"/>
                <a:cs typeface="PT Sans Narrow"/>
                <a:sym typeface="PT Sans Narrow"/>
              </a:rPr>
              <a:t>Other family members be included? </a:t>
            </a:r>
            <a:endParaRPr sz="2000">
              <a:latin typeface="PT Sans Narrow"/>
              <a:ea typeface="PT Sans Narrow"/>
              <a:cs typeface="PT Sans Narrow"/>
              <a:sym typeface="PT Sans Narrow"/>
            </a:endParaRPr>
          </a:p>
          <a:p>
            <a:pPr marL="45720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T Sans Narrow"/>
              <a:buChar char="❏"/>
            </a:pPr>
            <a:r>
              <a:rPr lang="en" sz="2000">
                <a:latin typeface="PT Sans Narrow"/>
                <a:ea typeface="PT Sans Narrow"/>
                <a:cs typeface="PT Sans Narrow"/>
                <a:sym typeface="PT Sans Narrow"/>
              </a:rPr>
              <a:t>The workshops be extended time to allow for a stronger reinforcement of the JSL Signs?</a:t>
            </a:r>
            <a:endParaRPr sz="2000">
              <a:latin typeface="PT Sans Narrow"/>
              <a:ea typeface="PT Sans Narrow"/>
              <a:cs typeface="PT Sans Narrow"/>
              <a:sym typeface="PT Sans Narrow"/>
            </a:endParaRPr>
          </a:p>
          <a:p>
            <a:pPr marL="45720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T Sans Narrow"/>
              <a:buChar char="❏"/>
            </a:pPr>
            <a:r>
              <a:rPr lang="en" sz="2000">
                <a:latin typeface="PT Sans Narrow"/>
                <a:ea typeface="PT Sans Narrow"/>
                <a:cs typeface="PT Sans Narrow"/>
                <a:sym typeface="PT Sans Narrow"/>
              </a:rPr>
              <a:t>Additional sessions be held with parents and children?</a:t>
            </a:r>
            <a:endParaRPr sz="2000">
              <a:latin typeface="PT Sans Narrow"/>
              <a:ea typeface="PT Sans Narrow"/>
              <a:cs typeface="PT Sans Narrow"/>
              <a:sym typeface="PT Sans Narrow"/>
            </a:endParaRPr>
          </a:p>
          <a:p>
            <a:pPr marL="45720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T Sans Narrow"/>
              <a:buChar char="❏"/>
            </a:pPr>
            <a:r>
              <a:rPr lang="en" sz="2000">
                <a:latin typeface="PT Sans Narrow"/>
                <a:ea typeface="PT Sans Narrow"/>
                <a:cs typeface="PT Sans Narrow"/>
                <a:sym typeface="PT Sans Narrow"/>
              </a:rPr>
              <a:t>Take home materials  be provided for revision and practice?</a:t>
            </a:r>
            <a:endParaRPr sz="2000">
              <a:latin typeface="PT Sans Narrow"/>
              <a:ea typeface="PT Sans Narrow"/>
              <a:cs typeface="PT Sans Narrow"/>
              <a:sym typeface="PT Sans Narrow"/>
            </a:endParaRPr>
          </a:p>
          <a:p>
            <a:pPr marL="45720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T Sans Narrow"/>
              <a:buChar char="❏"/>
            </a:pPr>
            <a:r>
              <a:rPr lang="en" sz="2000">
                <a:latin typeface="PT Sans Narrow"/>
                <a:ea typeface="PT Sans Narrow"/>
                <a:cs typeface="PT Sans Narrow"/>
                <a:sym typeface="PT Sans Narrow"/>
              </a:rPr>
              <a:t>More community-based JSL Classes  be held?</a:t>
            </a:r>
            <a:endParaRPr sz="2000">
              <a:latin typeface="PT Sans Narrow"/>
              <a:ea typeface="PT Sans Narrow"/>
              <a:cs typeface="PT Sans Narrow"/>
              <a:sym typeface="PT Sans Narrow"/>
            </a:endParaRPr>
          </a:p>
          <a:p>
            <a:pPr marL="45720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T Sans Narrow"/>
              <a:buChar char="❏"/>
            </a:pPr>
            <a:r>
              <a:rPr lang="en" sz="2000">
                <a:latin typeface="PT Sans Narrow"/>
                <a:ea typeface="PT Sans Narrow"/>
                <a:cs typeface="PT Sans Narrow"/>
                <a:sym typeface="PT Sans Narrow"/>
              </a:rPr>
              <a:t>JAD provide ongoing support to the families?</a:t>
            </a:r>
            <a:endParaRPr sz="2000">
              <a:latin typeface="PT Sans Narrow"/>
              <a:ea typeface="PT Sans Narrow"/>
              <a:cs typeface="PT Sans Narrow"/>
              <a:sym typeface="PT Sans Narrow"/>
            </a:endParaRPr>
          </a:p>
          <a:p>
            <a:pPr marL="45720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T Sans Narrow"/>
              <a:buChar char="❏"/>
            </a:pPr>
            <a:r>
              <a:rPr lang="en" sz="2000">
                <a:latin typeface="PT Sans Narrow"/>
                <a:ea typeface="PT Sans Narrow"/>
                <a:cs typeface="PT Sans Narrow"/>
                <a:sym typeface="PT Sans Narrow"/>
              </a:rPr>
              <a:t>We receive more JSL videos via WhatsApp</a:t>
            </a:r>
            <a:endParaRPr sz="12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384" name="Google Shape;384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0575" y="1526575"/>
            <a:ext cx="2701901" cy="2701901"/>
          </a:xfrm>
          <a:prstGeom prst="rect">
            <a:avLst/>
          </a:prstGeom>
          <a:noFill/>
          <a:ln>
            <a:noFill/>
          </a:ln>
        </p:spPr>
      </p:pic>
      <p:sp>
        <p:nvSpPr>
          <p:cNvPr id="385" name="Google Shape;385;p56"/>
          <p:cNvSpPr txBox="1">
            <a:spLocks noGrp="1"/>
          </p:cNvSpPr>
          <p:nvPr>
            <p:ph type="subTitle" idx="1"/>
          </p:nvPr>
        </p:nvSpPr>
        <p:spPr>
          <a:xfrm>
            <a:off x="265500" y="34722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PARENTS ASK….</a:t>
            </a:r>
            <a:endParaRPr sz="3600" b="1">
              <a:solidFill>
                <a:schemeClr val="accent1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57"/>
          <p:cNvSpPr txBox="1">
            <a:spLocks noGrp="1"/>
          </p:cNvSpPr>
          <p:nvPr>
            <p:ph type="title"/>
          </p:nvPr>
        </p:nvSpPr>
        <p:spPr>
          <a:xfrm>
            <a:off x="311700" y="12277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Addressing the PROCESS </a:t>
            </a:r>
            <a:r>
              <a:rPr lang="en" sz="3000" i="1" u="sng"/>
              <a:t>challenges </a:t>
            </a:r>
            <a:r>
              <a:rPr lang="en" sz="3000"/>
              <a:t> for Interventions for increasing Parents’ JSL Skills</a:t>
            </a:r>
            <a:endParaRPr sz="3000"/>
          </a:p>
        </p:txBody>
      </p:sp>
      <p:graphicFrame>
        <p:nvGraphicFramePr>
          <p:cNvPr id="391" name="Google Shape;391;p57"/>
          <p:cNvGraphicFramePr/>
          <p:nvPr/>
        </p:nvGraphicFramePr>
        <p:xfrm>
          <a:off x="212550" y="9664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{F9F8CE65-7198-4311-BF4E-BBAD9E4AD374}</a:tableStyleId>
              </a:tblPr>
              <a:tblGrid>
                <a:gridCol w="34725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480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b="1">
                          <a:solidFill>
                            <a:srgbClr val="980000"/>
                          </a:solidFill>
                          <a:latin typeface="PT Sans Narrow"/>
                          <a:ea typeface="PT Sans Narrow"/>
                          <a:cs typeface="PT Sans Narrow"/>
                          <a:sym typeface="PT Sans Narrow"/>
                        </a:rPr>
                        <a:t>Challenge</a:t>
                      </a:r>
                      <a:endParaRPr sz="1800" b="1">
                        <a:solidFill>
                          <a:srgbClr val="980000"/>
                        </a:solidFill>
                        <a:latin typeface="PT Sans Narrow"/>
                        <a:ea typeface="PT Sans Narrow"/>
                        <a:cs typeface="PT Sans Narrow"/>
                        <a:sym typeface="PT Sans Narrow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b="1">
                          <a:solidFill>
                            <a:srgbClr val="980000"/>
                          </a:solidFill>
                          <a:latin typeface="PT Sans Narrow"/>
                          <a:ea typeface="PT Sans Narrow"/>
                          <a:cs typeface="PT Sans Narrow"/>
                          <a:sym typeface="PT Sans Narrow"/>
                        </a:rPr>
                        <a:t>How was it addressed</a:t>
                      </a:r>
                      <a:endParaRPr sz="1800" b="1">
                        <a:solidFill>
                          <a:srgbClr val="980000"/>
                        </a:solidFill>
                        <a:latin typeface="PT Sans Narrow"/>
                        <a:ea typeface="PT Sans Narrow"/>
                        <a:cs typeface="PT Sans Narrow"/>
                        <a:sym typeface="PT Sans Narrow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b="1">
                          <a:latin typeface="PT Sans Narrow"/>
                          <a:ea typeface="PT Sans Narrow"/>
                          <a:cs typeface="PT Sans Narrow"/>
                          <a:sym typeface="PT Sans Narrow"/>
                        </a:rPr>
                        <a:t>Literacy Level of Parents</a:t>
                      </a:r>
                      <a:endParaRPr sz="1800" b="1">
                        <a:latin typeface="PT Sans Narrow"/>
                        <a:ea typeface="PT Sans Narrow"/>
                        <a:cs typeface="PT Sans Narrow"/>
                        <a:sym typeface="PT Sans Narrow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457200" lvl="0" indent="-34290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800"/>
                        <a:buFont typeface="PT Sans Narrow"/>
                        <a:buChar char="●"/>
                      </a:pPr>
                      <a:r>
                        <a:rPr lang="en" sz="1800">
                          <a:latin typeface="PT Sans Narrow"/>
                          <a:ea typeface="PT Sans Narrow"/>
                          <a:cs typeface="PT Sans Narrow"/>
                          <a:sym typeface="PT Sans Narrow"/>
                        </a:rPr>
                        <a:t>Tutors and coordinators read or sign aloud for all parent participants. </a:t>
                      </a:r>
                      <a:endParaRPr sz="1800">
                        <a:latin typeface="PT Sans Narrow"/>
                        <a:ea typeface="PT Sans Narrow"/>
                        <a:cs typeface="PT Sans Narrow"/>
                        <a:sym typeface="PT Sans Narrow"/>
                      </a:endParaRPr>
                    </a:p>
                    <a:p>
                      <a:pPr marL="457200" lvl="0" indent="-34290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800"/>
                        <a:buFont typeface="PT Sans Narrow"/>
                        <a:buChar char="●"/>
                      </a:pPr>
                      <a:r>
                        <a:rPr lang="en" sz="1800">
                          <a:latin typeface="PT Sans Narrow"/>
                          <a:ea typeface="PT Sans Narrow"/>
                          <a:cs typeface="PT Sans Narrow"/>
                          <a:sym typeface="PT Sans Narrow"/>
                        </a:rPr>
                        <a:t>One on one support by project staff</a:t>
                      </a:r>
                      <a:endParaRPr sz="1800">
                        <a:latin typeface="PT Sans Narrow"/>
                        <a:ea typeface="PT Sans Narrow"/>
                        <a:cs typeface="PT Sans Narrow"/>
                        <a:sym typeface="PT Sans Narrow"/>
                      </a:endParaRPr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b="1">
                          <a:latin typeface="PT Sans Narrow"/>
                          <a:ea typeface="PT Sans Narrow"/>
                          <a:cs typeface="PT Sans Narrow"/>
                          <a:sym typeface="PT Sans Narrow"/>
                        </a:rPr>
                        <a:t>Low attendance due to inclement weather, concerns for child care, work commitments and distance.</a:t>
                      </a:r>
                      <a:endParaRPr sz="1800" b="1">
                        <a:latin typeface="PT Sans Narrow"/>
                        <a:ea typeface="PT Sans Narrow"/>
                        <a:cs typeface="PT Sans Narrow"/>
                        <a:sym typeface="PT Sans Narrow"/>
                      </a:endParaRPr>
                    </a:p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>
                        <a:latin typeface="PT Sans Narrow"/>
                        <a:ea typeface="PT Sans Narrow"/>
                        <a:cs typeface="PT Sans Narrow"/>
                        <a:sym typeface="PT Sans Narrow"/>
                      </a:endParaRPr>
                    </a:p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 i="1">
                          <a:latin typeface="PT Sans Narrow"/>
                          <a:ea typeface="PT Sans Narrow"/>
                          <a:cs typeface="PT Sans Narrow"/>
                          <a:sym typeface="PT Sans Narrow"/>
                        </a:rPr>
                        <a:t>(“I have to work, plus I really didn't have any interest. But since this workshop, I definitely have the interest now”, Father of a 7 year old female)</a:t>
                      </a:r>
                      <a:endParaRPr b="1" i="1">
                        <a:latin typeface="PT Sans Narrow"/>
                        <a:ea typeface="PT Sans Narrow"/>
                        <a:cs typeface="PT Sans Narrow"/>
                        <a:sym typeface="PT Sans Narrow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457200" lvl="0" indent="-34290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800"/>
                        <a:buFont typeface="PT Sans Narrow"/>
                        <a:buChar char="●"/>
                      </a:pPr>
                      <a:r>
                        <a:rPr lang="en" sz="1800">
                          <a:latin typeface="PT Sans Narrow"/>
                          <a:ea typeface="PT Sans Narrow"/>
                          <a:cs typeface="PT Sans Narrow"/>
                          <a:sym typeface="PT Sans Narrow"/>
                        </a:rPr>
                        <a:t>Travel stipend and meals provided</a:t>
                      </a:r>
                      <a:endParaRPr sz="1800">
                        <a:latin typeface="PT Sans Narrow"/>
                        <a:ea typeface="PT Sans Narrow"/>
                        <a:cs typeface="PT Sans Narrow"/>
                        <a:sym typeface="PT Sans Narrow"/>
                      </a:endParaRPr>
                    </a:p>
                    <a:p>
                      <a:pPr marL="457200" lvl="0" indent="-34290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800"/>
                        <a:buFont typeface="PT Sans Narrow"/>
                        <a:buChar char="●"/>
                      </a:pPr>
                      <a:r>
                        <a:rPr lang="en" sz="1800">
                          <a:latin typeface="PT Sans Narrow"/>
                          <a:ea typeface="PT Sans Narrow"/>
                          <a:cs typeface="PT Sans Narrow"/>
                          <a:sym typeface="PT Sans Narrow"/>
                        </a:rPr>
                        <a:t>Children are allowed in sessions</a:t>
                      </a:r>
                      <a:endParaRPr sz="1800">
                        <a:latin typeface="PT Sans Narrow"/>
                        <a:ea typeface="PT Sans Narrow"/>
                        <a:cs typeface="PT Sans Narrow"/>
                        <a:sym typeface="PT Sans Narrow"/>
                      </a:endParaRPr>
                    </a:p>
                    <a:p>
                      <a:pPr marL="457200" lvl="0" indent="-34290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800"/>
                        <a:buFont typeface="PT Sans Narrow"/>
                        <a:buChar char="●"/>
                      </a:pPr>
                      <a:r>
                        <a:rPr lang="en" sz="1800">
                          <a:latin typeface="PT Sans Narrow"/>
                          <a:ea typeface="PT Sans Narrow"/>
                          <a:cs typeface="PT Sans Narrow"/>
                          <a:sym typeface="PT Sans Narrow"/>
                        </a:rPr>
                        <a:t>Classes held in evenings after work or on weekends</a:t>
                      </a:r>
                      <a:endParaRPr sz="1800">
                        <a:latin typeface="PT Sans Narrow"/>
                        <a:ea typeface="PT Sans Narrow"/>
                        <a:cs typeface="PT Sans Narrow"/>
                        <a:sym typeface="PT Sans Narrow"/>
                      </a:endParaRPr>
                    </a:p>
                    <a:p>
                      <a:pPr marL="457200" lvl="0" indent="-34290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800"/>
                        <a:buFont typeface="PT Sans Narrow"/>
                        <a:buChar char="●"/>
                      </a:pPr>
                      <a:r>
                        <a:rPr lang="en" sz="1800">
                          <a:latin typeface="PT Sans Narrow"/>
                          <a:ea typeface="PT Sans Narrow"/>
                          <a:cs typeface="PT Sans Narrow"/>
                          <a:sym typeface="PT Sans Narrow"/>
                        </a:rPr>
                        <a:t>Parents are reminded weekly using whatsapp, SMS or phone calls</a:t>
                      </a:r>
                      <a:endParaRPr sz="1800">
                        <a:latin typeface="PT Sans Narrow"/>
                        <a:ea typeface="PT Sans Narrow"/>
                        <a:cs typeface="PT Sans Narrow"/>
                        <a:sym typeface="PT Sans Narrow"/>
                      </a:endParaRPr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58"/>
          <p:cNvSpPr txBox="1">
            <a:spLocks noGrp="1"/>
          </p:cNvSpPr>
          <p:nvPr>
            <p:ph type="title"/>
          </p:nvPr>
        </p:nvSpPr>
        <p:spPr>
          <a:xfrm>
            <a:off x="195900" y="72975"/>
            <a:ext cx="8752200" cy="7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Addressing the PROCESS challenges - Parent Support Activities</a:t>
            </a:r>
            <a:endParaRPr sz="3000"/>
          </a:p>
        </p:txBody>
      </p:sp>
      <p:graphicFrame>
        <p:nvGraphicFramePr>
          <p:cNvPr id="397" name="Google Shape;397;p58"/>
          <p:cNvGraphicFramePr/>
          <p:nvPr/>
        </p:nvGraphicFramePr>
        <p:xfrm>
          <a:off x="311700" y="6654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{F9F8CE65-7198-4311-BF4E-BBAD9E4AD374}</a:tableStyleId>
              </a:tblPr>
              <a:tblGrid>
                <a:gridCol w="44962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243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latin typeface="PT Sans Narrow"/>
                          <a:ea typeface="PT Sans Narrow"/>
                          <a:cs typeface="PT Sans Narrow"/>
                          <a:sym typeface="PT Sans Narrow"/>
                        </a:rPr>
                        <a:t>Challenge</a:t>
                      </a:r>
                      <a:endParaRPr b="1">
                        <a:latin typeface="PT Sans Narrow"/>
                        <a:ea typeface="PT Sans Narrow"/>
                        <a:cs typeface="PT Sans Narrow"/>
                        <a:sym typeface="PT Sans Narrow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latin typeface="PT Sans Narrow"/>
                          <a:ea typeface="PT Sans Narrow"/>
                          <a:cs typeface="PT Sans Narrow"/>
                          <a:sym typeface="PT Sans Narrow"/>
                        </a:rPr>
                        <a:t>How was it addressed</a:t>
                      </a:r>
                      <a:endParaRPr b="1">
                        <a:latin typeface="PT Sans Narrow"/>
                        <a:ea typeface="PT Sans Narrow"/>
                        <a:cs typeface="PT Sans Narrow"/>
                        <a:sym typeface="PT Sans Narrow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457200" lvl="0" indent="-34290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800"/>
                        <a:buFont typeface="PT Sans Narrow"/>
                        <a:buChar char="●"/>
                      </a:pPr>
                      <a:r>
                        <a:rPr lang="en" sz="1800" b="1">
                          <a:latin typeface="PT Sans Narrow"/>
                          <a:ea typeface="PT Sans Narrow"/>
                          <a:cs typeface="PT Sans Narrow"/>
                          <a:sym typeface="PT Sans Narrow"/>
                        </a:rPr>
                        <a:t>Time availability of parents to attend workshops</a:t>
                      </a:r>
                      <a:endParaRPr sz="1800" b="1">
                        <a:latin typeface="PT Sans Narrow"/>
                        <a:ea typeface="PT Sans Narrow"/>
                        <a:cs typeface="PT Sans Narrow"/>
                        <a:sym typeface="PT Sans Narrow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457200" lvl="0" indent="-317500" algn="l" rtl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Font typeface="PT Sans Narrow"/>
                        <a:buChar char="●"/>
                      </a:pPr>
                      <a:r>
                        <a:rPr lang="en">
                          <a:latin typeface="PT Sans Narrow"/>
                          <a:ea typeface="PT Sans Narrow"/>
                          <a:cs typeface="PT Sans Narrow"/>
                          <a:sym typeface="PT Sans Narrow"/>
                        </a:rPr>
                        <a:t>Letters sent to work supervisors</a:t>
                      </a:r>
                      <a:endParaRPr>
                        <a:latin typeface="PT Sans Narrow"/>
                        <a:ea typeface="PT Sans Narrow"/>
                        <a:cs typeface="PT Sans Narrow"/>
                        <a:sym typeface="PT Sans Narrow"/>
                      </a:endParaRPr>
                    </a:p>
                    <a:p>
                      <a:pPr marL="457200" lvl="0" indent="-317500" algn="l" rtl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Font typeface="PT Sans Narrow"/>
                        <a:buChar char="●"/>
                      </a:pPr>
                      <a:r>
                        <a:rPr lang="en">
                          <a:latin typeface="PT Sans Narrow"/>
                          <a:ea typeface="PT Sans Narrow"/>
                          <a:cs typeface="PT Sans Narrow"/>
                          <a:sym typeface="PT Sans Narrow"/>
                        </a:rPr>
                        <a:t>Activities held on weekend</a:t>
                      </a:r>
                      <a:endParaRPr>
                        <a:latin typeface="PT Sans Narrow"/>
                        <a:ea typeface="PT Sans Narrow"/>
                        <a:cs typeface="PT Sans Narrow"/>
                        <a:sym typeface="PT Sans Narrow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457200" lvl="0" indent="-34290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800"/>
                        <a:buFont typeface="PT Sans Narrow"/>
                        <a:buChar char="●"/>
                      </a:pPr>
                      <a:r>
                        <a:rPr lang="en" sz="1800" b="1">
                          <a:latin typeface="PT Sans Narrow"/>
                          <a:ea typeface="PT Sans Narrow"/>
                          <a:cs typeface="PT Sans Narrow"/>
                          <a:sym typeface="PT Sans Narrow"/>
                        </a:rPr>
                        <a:t>Misalignment of Rationale for Attendance </a:t>
                      </a:r>
                      <a:endParaRPr sz="1800" b="1">
                        <a:latin typeface="PT Sans Narrow"/>
                        <a:ea typeface="PT Sans Narrow"/>
                        <a:cs typeface="PT Sans Narrow"/>
                        <a:sym typeface="PT Sans Narrow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457200" lvl="0" indent="-317500" algn="l" rtl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Font typeface="PT Sans Narrow"/>
                        <a:buChar char="●"/>
                      </a:pPr>
                      <a:r>
                        <a:rPr lang="en">
                          <a:latin typeface="PT Sans Narrow"/>
                          <a:ea typeface="PT Sans Narrow"/>
                          <a:cs typeface="PT Sans Narrow"/>
                          <a:sym typeface="PT Sans Narrow"/>
                        </a:rPr>
                        <a:t>More deliberate selection of participants</a:t>
                      </a:r>
                      <a:endParaRPr>
                        <a:latin typeface="PT Sans Narrow"/>
                        <a:ea typeface="PT Sans Narrow"/>
                        <a:cs typeface="PT Sans Narrow"/>
                        <a:sym typeface="PT Sans Narrow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457200" lvl="0" indent="-34290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800"/>
                        <a:buFont typeface="PT Sans Narrow"/>
                        <a:buChar char="●"/>
                      </a:pPr>
                      <a:r>
                        <a:rPr lang="en" sz="1800" b="1">
                          <a:latin typeface="PT Sans Narrow"/>
                          <a:ea typeface="PT Sans Narrow"/>
                          <a:cs typeface="PT Sans Narrow"/>
                          <a:sym typeface="PT Sans Narrow"/>
                        </a:rPr>
                        <a:t>Person who attend sessions does not live with child</a:t>
                      </a:r>
                      <a:endParaRPr sz="1800" b="1">
                        <a:latin typeface="PT Sans Narrow"/>
                        <a:ea typeface="PT Sans Narrow"/>
                        <a:cs typeface="PT Sans Narrow"/>
                        <a:sym typeface="PT Sans Narrow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457200" lvl="0" indent="-317500" algn="l" rtl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Font typeface="PT Sans Narrow"/>
                        <a:buChar char="●"/>
                      </a:pPr>
                      <a:r>
                        <a:rPr lang="en">
                          <a:latin typeface="PT Sans Narrow"/>
                          <a:ea typeface="PT Sans Narrow"/>
                          <a:cs typeface="PT Sans Narrow"/>
                          <a:sym typeface="PT Sans Narrow"/>
                        </a:rPr>
                        <a:t>More deliberate selection of participants</a:t>
                      </a:r>
                      <a:endParaRPr>
                        <a:latin typeface="PT Sans Narrow"/>
                        <a:ea typeface="PT Sans Narrow"/>
                        <a:cs typeface="PT Sans Narrow"/>
                        <a:sym typeface="PT Sans Narrow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457200" lvl="0" indent="-34290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800"/>
                        <a:buFont typeface="PT Sans Narrow"/>
                        <a:buChar char="●"/>
                      </a:pPr>
                      <a:r>
                        <a:rPr lang="en" sz="1800" b="1">
                          <a:latin typeface="PT Sans Narrow"/>
                          <a:ea typeface="PT Sans Narrow"/>
                          <a:cs typeface="PT Sans Narrow"/>
                          <a:sym typeface="PT Sans Narrow"/>
                        </a:rPr>
                        <a:t>Safety of Tutors during home visits</a:t>
                      </a:r>
                      <a:endParaRPr sz="1800" b="1">
                        <a:latin typeface="PT Sans Narrow"/>
                        <a:ea typeface="PT Sans Narrow"/>
                        <a:cs typeface="PT Sans Narrow"/>
                        <a:sym typeface="PT Sans Narrow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457200" lvl="0" indent="-317500" algn="l" rtl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Font typeface="PT Sans Narrow"/>
                        <a:buChar char="●"/>
                      </a:pPr>
                      <a:r>
                        <a:rPr lang="en">
                          <a:latin typeface="PT Sans Narrow"/>
                          <a:ea typeface="PT Sans Narrow"/>
                          <a:cs typeface="PT Sans Narrow"/>
                          <a:sym typeface="PT Sans Narrow"/>
                        </a:rPr>
                        <a:t>Tutors travel with a colleague</a:t>
                      </a:r>
                      <a:endParaRPr>
                        <a:latin typeface="PT Sans Narrow"/>
                        <a:ea typeface="PT Sans Narrow"/>
                        <a:cs typeface="PT Sans Narrow"/>
                        <a:sym typeface="PT Sans Narrow"/>
                      </a:endParaRPr>
                    </a:p>
                    <a:p>
                      <a:pPr marL="457200" lvl="0" indent="-317500" algn="l" rtl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Font typeface="PT Sans Narrow"/>
                        <a:buChar char="●"/>
                      </a:pPr>
                      <a:r>
                        <a:rPr lang="en">
                          <a:latin typeface="PT Sans Narrow"/>
                          <a:ea typeface="PT Sans Narrow"/>
                          <a:cs typeface="PT Sans Narrow"/>
                          <a:sym typeface="PT Sans Narrow"/>
                        </a:rPr>
                        <a:t>Meet at a neutral spot such as a church or a school</a:t>
                      </a:r>
                      <a:endParaRPr>
                        <a:latin typeface="PT Sans Narrow"/>
                        <a:ea typeface="PT Sans Narrow"/>
                        <a:cs typeface="PT Sans Narrow"/>
                        <a:sym typeface="PT Sans Narrow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457200" lvl="0" indent="-34290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800"/>
                        <a:buFont typeface="PT Sans Narrow"/>
                        <a:buChar char="●"/>
                      </a:pPr>
                      <a:r>
                        <a:rPr lang="en" sz="1800" b="1">
                          <a:latin typeface="PT Sans Narrow"/>
                          <a:ea typeface="PT Sans Narrow"/>
                          <a:cs typeface="PT Sans Narrow"/>
                          <a:sym typeface="PT Sans Narrow"/>
                        </a:rPr>
                        <a:t>Parental JSL Skills, interests and attitudes</a:t>
                      </a:r>
                      <a:endParaRPr sz="1800" b="1">
                        <a:latin typeface="PT Sans Narrow"/>
                        <a:ea typeface="PT Sans Narrow"/>
                        <a:cs typeface="PT Sans Narrow"/>
                        <a:sym typeface="PT Sans Narrow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457200" lvl="0" indent="-317500" algn="l" rtl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SzPts val="1400"/>
                        <a:buFont typeface="PT Sans Narrow"/>
                        <a:buChar char="●"/>
                      </a:pPr>
                      <a:r>
                        <a:rPr lang="en">
                          <a:solidFill>
                            <a:srgbClr val="FF0000"/>
                          </a:solidFill>
                          <a:latin typeface="PT Sans Narrow"/>
                          <a:ea typeface="PT Sans Narrow"/>
                          <a:cs typeface="PT Sans Narrow"/>
                          <a:sym typeface="PT Sans Narrow"/>
                        </a:rPr>
                        <a:t>INTERVIEW GERALDINE OR TUTOR</a:t>
                      </a:r>
                      <a:endParaRPr>
                        <a:solidFill>
                          <a:srgbClr val="FF0000"/>
                        </a:solidFill>
                        <a:latin typeface="PT Sans Narrow"/>
                        <a:ea typeface="PT Sans Narrow"/>
                        <a:cs typeface="PT Sans Narrow"/>
                        <a:sym typeface="PT Sans Narrow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457200" lvl="0" indent="-34290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800"/>
                        <a:buFont typeface="PT Sans Narrow"/>
                        <a:buChar char="●"/>
                      </a:pPr>
                      <a:r>
                        <a:rPr lang="en" sz="1800" b="1">
                          <a:latin typeface="PT Sans Narrow"/>
                          <a:ea typeface="PT Sans Narrow"/>
                          <a:cs typeface="PT Sans Narrow"/>
                          <a:sym typeface="PT Sans Narrow"/>
                        </a:rPr>
                        <a:t>Schedule of Project Activities and availability of Trained Tutors </a:t>
                      </a:r>
                      <a:endParaRPr sz="1800" b="1">
                        <a:latin typeface="PT Sans Narrow"/>
                        <a:ea typeface="PT Sans Narrow"/>
                        <a:cs typeface="PT Sans Narrow"/>
                        <a:sym typeface="PT Sans Narrow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457200" lvl="0" indent="-317500" algn="l" rtl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Font typeface="PT Sans Narrow"/>
                        <a:buChar char="●"/>
                      </a:pPr>
                      <a:r>
                        <a:rPr lang="en">
                          <a:latin typeface="PT Sans Narrow"/>
                          <a:ea typeface="PT Sans Narrow"/>
                          <a:cs typeface="PT Sans Narrow"/>
                          <a:sym typeface="PT Sans Narrow"/>
                        </a:rPr>
                        <a:t>Hosting of the JSL &amp; Literacy Enrichment Weekends</a:t>
                      </a:r>
                      <a:endParaRPr>
                        <a:latin typeface="PT Sans Narrow"/>
                        <a:ea typeface="PT Sans Narrow"/>
                        <a:cs typeface="PT Sans Narrow"/>
                        <a:sym typeface="PT Sans Narrow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5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LESSONS LEARNT: Factors to treat with:</a:t>
            </a:r>
            <a:endParaRPr/>
          </a:p>
        </p:txBody>
      </p:sp>
      <p:sp>
        <p:nvSpPr>
          <p:cNvPr id="403" name="Google Shape;403;p59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49206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PT Sans Narrow"/>
              <a:buChar char="●"/>
            </a:pPr>
            <a:r>
              <a:rPr lang="en">
                <a:solidFill>
                  <a:srgbClr val="000000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Geographical location and distance </a:t>
            </a:r>
            <a:endParaRPr>
              <a:solidFill>
                <a:srgbClr val="000000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PT Sans Narrow"/>
              <a:buChar char="●"/>
            </a:pPr>
            <a:r>
              <a:rPr lang="en">
                <a:solidFill>
                  <a:srgbClr val="000000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Residential vs Commuting</a:t>
            </a:r>
            <a:endParaRPr>
              <a:solidFill>
                <a:srgbClr val="000000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PT Sans Narrow"/>
              <a:buChar char="●"/>
            </a:pPr>
            <a:r>
              <a:rPr lang="en">
                <a:solidFill>
                  <a:srgbClr val="000000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Motive for attending weekend workshops held at hotels</a:t>
            </a:r>
            <a:endParaRPr>
              <a:solidFill>
                <a:srgbClr val="000000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PT Sans Narrow"/>
              <a:buChar char="●"/>
            </a:pPr>
            <a:r>
              <a:rPr lang="en">
                <a:solidFill>
                  <a:srgbClr val="000000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Compensation for travel</a:t>
            </a:r>
            <a:endParaRPr>
              <a:solidFill>
                <a:srgbClr val="000000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PT Sans Narrow"/>
              <a:buChar char="●"/>
            </a:pPr>
            <a:r>
              <a:rPr lang="en">
                <a:solidFill>
                  <a:srgbClr val="000000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Time,Day and Frequency of activities</a:t>
            </a:r>
            <a:endParaRPr>
              <a:solidFill>
                <a:srgbClr val="000000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PT Sans Narrow"/>
              <a:buChar char="●"/>
            </a:pPr>
            <a:r>
              <a:rPr lang="en">
                <a:solidFill>
                  <a:srgbClr val="000000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Instructional methodology</a:t>
            </a:r>
            <a:endParaRPr>
              <a:solidFill>
                <a:srgbClr val="000000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PT Sans Narrow"/>
              <a:buChar char="●"/>
            </a:pPr>
            <a:r>
              <a:rPr lang="en">
                <a:solidFill>
                  <a:srgbClr val="000000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Appealing to the cultural factors</a:t>
            </a:r>
            <a:endParaRPr>
              <a:solidFill>
                <a:srgbClr val="000000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PT Sans Narrow"/>
              <a:buChar char="●"/>
            </a:pPr>
            <a:r>
              <a:rPr lang="en">
                <a:solidFill>
                  <a:srgbClr val="000000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The MALE factor</a:t>
            </a:r>
            <a:endParaRPr>
              <a:solidFill>
                <a:srgbClr val="000000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pic>
        <p:nvPicPr>
          <p:cNvPr id="404" name="Google Shape;404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49600" y="1576624"/>
            <a:ext cx="3609723" cy="24059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60"/>
          <p:cNvSpPr txBox="1">
            <a:spLocks noGrp="1"/>
          </p:cNvSpPr>
          <p:nvPr>
            <p:ph type="title"/>
          </p:nvPr>
        </p:nvSpPr>
        <p:spPr>
          <a:xfrm>
            <a:off x="311700" y="13517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LESSONS LEARNT: What works and What doesn't:</a:t>
            </a:r>
            <a:endParaRPr/>
          </a:p>
        </p:txBody>
      </p:sp>
      <p:graphicFrame>
        <p:nvGraphicFramePr>
          <p:cNvPr id="410" name="Google Shape;410;p60"/>
          <p:cNvGraphicFramePr/>
          <p:nvPr/>
        </p:nvGraphicFramePr>
        <p:xfrm>
          <a:off x="250988" y="8425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{F9F8CE65-7198-4311-BF4E-BBAD9E4AD374}</a:tableStyleId>
              </a:tblPr>
              <a:tblGrid>
                <a:gridCol w="48610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52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28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/>
                        <a:t>Approach</a:t>
                      </a:r>
                      <a:endParaRPr b="1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/>
                        <a:t>Works?</a:t>
                      </a:r>
                      <a:endParaRPr b="1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/>
                        <a:t>Does not work</a:t>
                      </a:r>
                      <a:endParaRPr b="1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457200" lvl="0" indent="-3175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Char char="●"/>
                      </a:pPr>
                      <a:r>
                        <a:rPr lang="en" b="1"/>
                        <a:t>JSL Classes (Regional Approach)</a:t>
                      </a:r>
                      <a:endParaRPr b="1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😎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😰</a:t>
                      </a: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6200">
                <a:tc>
                  <a:txBody>
                    <a:bodyPr/>
                    <a:lstStyle/>
                    <a:p>
                      <a:pPr marL="457200" lvl="0" indent="-3175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Char char="●"/>
                      </a:pPr>
                      <a:r>
                        <a:rPr lang="en" b="1"/>
                        <a:t>Parent Silent Weekends</a:t>
                      </a:r>
                      <a:endParaRPr b="1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914400" lvl="1" indent="-3175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Char char="○"/>
                      </a:pPr>
                      <a:r>
                        <a:rPr lang="en" b="1"/>
                        <a:t>JSL Receptive Skills</a:t>
                      </a:r>
                      <a:endParaRPr b="1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😰</a:t>
                      </a: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914400" lvl="1" indent="-3175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Char char="○"/>
                      </a:pPr>
                      <a:r>
                        <a:rPr lang="en" b="1"/>
                        <a:t>Parenting Support</a:t>
                      </a:r>
                      <a:endParaRPr b="1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😎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457200" lvl="0" indent="-3175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Char char="●"/>
                      </a:pPr>
                      <a:r>
                        <a:rPr lang="en" b="1"/>
                        <a:t>JSL &amp; Literacy Enrichment Weekends</a:t>
                      </a:r>
                      <a:endParaRPr b="1"/>
                    </a:p>
                  </a:txBody>
                  <a:tcPr marL="91425" marR="91425" marT="91425" marB="91425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6200">
                <a:tc>
                  <a:txBody>
                    <a:bodyPr/>
                    <a:lstStyle/>
                    <a:p>
                      <a:pPr marL="914400" lvl="1" indent="-3175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Char char="○"/>
                      </a:pPr>
                      <a:r>
                        <a:rPr lang="en" b="1"/>
                        <a:t>JSL Receptive Skills</a:t>
                      </a:r>
                      <a:endParaRPr b="1"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😰</a:t>
                      </a: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96200">
                <a:tc>
                  <a:txBody>
                    <a:bodyPr/>
                    <a:lstStyle/>
                    <a:p>
                      <a:pPr marL="914400" lvl="1" indent="-3175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Char char="○"/>
                      </a:pPr>
                      <a:r>
                        <a:rPr lang="en" b="1"/>
                        <a:t>Parenting Support</a:t>
                      </a:r>
                      <a:endParaRPr b="1"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96200">
                <a:tc>
                  <a:txBody>
                    <a:bodyPr/>
                    <a:lstStyle/>
                    <a:p>
                      <a:pPr marL="914400" lvl="1" indent="-3175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Char char="○"/>
                      </a:pPr>
                      <a:r>
                        <a:rPr lang="en" b="1"/>
                        <a:t>Shared Reading</a:t>
                      </a:r>
                      <a:endParaRPr b="1"/>
                    </a:p>
                  </a:txBody>
                  <a:tcPr marL="91425" marR="91425" marT="91425" marB="91425"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😎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96200">
                <a:tc>
                  <a:txBody>
                    <a:bodyPr/>
                    <a:lstStyle/>
                    <a:p>
                      <a:pPr marL="457200" lvl="0" indent="-3175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Char char="●"/>
                      </a:pPr>
                      <a:r>
                        <a:rPr lang="en" b="1"/>
                        <a:t>Shared Reading - Home Visits</a:t>
                      </a:r>
                      <a:endParaRPr b="1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😰</a:t>
                      </a: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457200" lvl="0" indent="-3175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Char char="●"/>
                      </a:pPr>
                      <a:r>
                        <a:rPr lang="en" b="1"/>
                        <a:t>Parent Support Groups</a:t>
                      </a:r>
                      <a:endParaRPr b="1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😎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pic>
        <p:nvPicPr>
          <p:cNvPr id="411" name="Google Shape;411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8456125" y="856362"/>
            <a:ext cx="322085" cy="368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2" name="Google Shape;412;p6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86275" y="902601"/>
            <a:ext cx="403000" cy="275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6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RECOMMENDATIONS AND WAY FORWARD</a:t>
            </a:r>
            <a:endParaRPr/>
          </a:p>
        </p:txBody>
      </p:sp>
      <p:sp>
        <p:nvSpPr>
          <p:cNvPr id="418" name="Google Shape;418;p61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PT Sans Narrow"/>
              <a:buChar char="❏"/>
            </a:pPr>
            <a:r>
              <a:rPr lang="en" sz="2400">
                <a:solidFill>
                  <a:srgbClr val="000000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Replicate design with considerations for extended intervention periods and ongoing support (out of workshops)</a:t>
            </a:r>
            <a:endParaRPr sz="2400">
              <a:solidFill>
                <a:srgbClr val="000000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  <a:p>
            <a:pPr marL="457200" lvl="0" indent="-3810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PT Sans Narrow"/>
              <a:buChar char="❏"/>
            </a:pPr>
            <a:r>
              <a:rPr lang="en" sz="2400">
                <a:solidFill>
                  <a:srgbClr val="000000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Complete intake assessment before any intervention to provide a more robust database of parents</a:t>
            </a:r>
            <a:endParaRPr sz="2400">
              <a:solidFill>
                <a:srgbClr val="000000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  <a:p>
            <a:pPr marL="457200" lvl="0" indent="-3810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PT Sans Narrow"/>
              <a:buChar char="❏"/>
            </a:pPr>
            <a:r>
              <a:rPr lang="en" sz="2400">
                <a:solidFill>
                  <a:srgbClr val="000000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More rigid selection criteria for participation</a:t>
            </a:r>
            <a:endParaRPr sz="2400">
              <a:solidFill>
                <a:srgbClr val="000000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  <a:p>
            <a:pPr marL="457200" lvl="0" indent="-3810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PT Sans Narrow"/>
              <a:buChar char="❏"/>
            </a:pPr>
            <a:r>
              <a:rPr lang="en" sz="2400">
                <a:solidFill>
                  <a:srgbClr val="000000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Redesign approaches to cater to the males; specifically the fathers</a:t>
            </a:r>
            <a:endParaRPr sz="2400">
              <a:solidFill>
                <a:srgbClr val="000000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  <a:p>
            <a:pPr marL="457200" lvl="0" indent="-3810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PT Sans Narrow"/>
              <a:buChar char="❏"/>
            </a:pPr>
            <a:r>
              <a:rPr lang="en" sz="2400">
                <a:solidFill>
                  <a:srgbClr val="000000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Explore a parent-led/trainer of trainers approach</a:t>
            </a:r>
            <a:endParaRPr sz="2400">
              <a:solidFill>
                <a:srgbClr val="000000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pic>
        <p:nvPicPr>
          <p:cNvPr id="419" name="Google Shape;419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59225" y="82050"/>
            <a:ext cx="1784774" cy="1184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7"/>
          <p:cNvSpPr txBox="1">
            <a:spLocks noGrp="1"/>
          </p:cNvSpPr>
          <p:nvPr>
            <p:ph type="title"/>
          </p:nvPr>
        </p:nvSpPr>
        <p:spPr>
          <a:xfrm>
            <a:off x="101600" y="117250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0"/>
              <a:t>Rationale and Background</a:t>
            </a:r>
            <a:endParaRPr b="0"/>
          </a:p>
        </p:txBody>
      </p:sp>
      <p:sp>
        <p:nvSpPr>
          <p:cNvPr id="97" name="Google Shape;97;p17"/>
          <p:cNvSpPr txBox="1">
            <a:spLocks noGrp="1"/>
          </p:cNvSpPr>
          <p:nvPr>
            <p:ph type="body" idx="1"/>
          </p:nvPr>
        </p:nvSpPr>
        <p:spPr>
          <a:xfrm>
            <a:off x="243725" y="869225"/>
            <a:ext cx="8782800" cy="416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Times New Roman"/>
              <a:buChar char="●"/>
            </a:pPr>
            <a:r>
              <a:rPr lang="en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 Jamaica, out of a population of about 2.7 million people, approximately 54,000 are Deaf. (The Planning Institute of Jamaica, 2015)</a:t>
            </a:r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Times New Roman"/>
              <a:buChar char="●"/>
            </a:pPr>
            <a:r>
              <a:rPr lang="en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Globally, more than 90 percent of deaf children are born to hearing parents. (National Institute on Deafness and other Communication Disorders, 2016)</a:t>
            </a:r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Times New Roman"/>
              <a:buChar char="●"/>
            </a:pPr>
            <a:r>
              <a:rPr lang="en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Most hearing-families had never interacted with someone who was D/HH until that having a D/HH child. So, to learn Sign Language to communicate with the child becomes integral but also frustrating. </a:t>
            </a:r>
            <a:r>
              <a:rPr lang="en" sz="17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(Blose &amp; J</a:t>
            </a:r>
            <a:r>
              <a:rPr lang="en" sz="1700">
                <a:solidFill>
                  <a:srgbClr val="000000"/>
                </a:solidFill>
                <a:uFill>
                  <a:noFill/>
                </a:uFill>
                <a:latin typeface="Times New Roman"/>
                <a:ea typeface="Times New Roman"/>
                <a:cs typeface="Times New Roman"/>
                <a:sym typeface="Times New Roman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oseph</a:t>
            </a:r>
            <a:r>
              <a:rPr lang="en" sz="17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2017)</a:t>
            </a:r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en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Parents’ ability to communicate effectively with their Deaf/Hard-of-Hearing child is of paramount importance. It has greater influence on positive language and academic development. (Hlatyway &amp; Muranda, 2014) </a:t>
            </a:r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None/>
            </a:pPr>
            <a:endParaRPr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62"/>
          <p:cNvSpPr txBox="1">
            <a:spLocks noGrp="1"/>
          </p:cNvSpPr>
          <p:nvPr>
            <p:ph type="title"/>
          </p:nvPr>
        </p:nvSpPr>
        <p:spPr>
          <a:xfrm>
            <a:off x="7079150" y="1443675"/>
            <a:ext cx="1761900" cy="7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DADDY HAS TO “SIGN”.....</a:t>
            </a:r>
            <a:endParaRPr/>
          </a:p>
        </p:txBody>
      </p:sp>
      <p:pic>
        <p:nvPicPr>
          <p:cNvPr id="425" name="Google Shape;425;p62" title="Camar Dewar Testimonial.mp4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7675" y="99575"/>
            <a:ext cx="6230326" cy="4672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6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References</a:t>
            </a:r>
            <a:endParaRPr/>
          </a:p>
        </p:txBody>
      </p:sp>
      <p:sp>
        <p:nvSpPr>
          <p:cNvPr id="431" name="Google Shape;431;p63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000000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 nHlatywayo1, L. &amp; Muranda, A. Z. (2014). A study into the involvement of parents in literacy development programmes for Deaf learners. </a:t>
            </a:r>
            <a:r>
              <a:rPr lang="en" sz="1400" i="1">
                <a:solidFill>
                  <a:srgbClr val="000000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International Journal of Novel Research in Education and Learning, 1(2), </a:t>
            </a:r>
            <a:r>
              <a:rPr lang="en" sz="1400">
                <a:solidFill>
                  <a:srgbClr val="000000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38-45. Retrieved from</a:t>
            </a:r>
            <a:r>
              <a:rPr lang="en" sz="1400">
                <a:solidFill>
                  <a:srgbClr val="000000"/>
                </a:solidFill>
                <a:uFill>
                  <a:noFill/>
                </a:uFill>
                <a:latin typeface="PT Sans Narrow"/>
                <a:ea typeface="PT Sans Narrow"/>
                <a:cs typeface="PT Sans Narrow"/>
                <a:sym typeface="PT Sans Narrow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" sz="1400" u="sng">
                <a:solidFill>
                  <a:schemeClr val="accent5"/>
                </a:solidFill>
                <a:latin typeface="PT Sans Narrow"/>
                <a:ea typeface="PT Sans Narrow"/>
                <a:cs typeface="PT Sans Narrow"/>
                <a:sym typeface="PT Sans Narrow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www.noveltyjournals.com</a:t>
            </a:r>
            <a:endParaRPr sz="1400">
              <a:solidFill>
                <a:srgbClr val="2A2A2A"/>
              </a:solidFill>
              <a:highlight>
                <a:srgbClr val="FFFFFF"/>
              </a:highlight>
              <a:latin typeface="PT Sans Narrow"/>
              <a:ea typeface="PT Sans Narrow"/>
              <a:cs typeface="PT Sans Narrow"/>
              <a:sym typeface="PT Sans Narrow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000000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National Institute on Deafness and other Communication Disorders. (2016). Retrieved from</a:t>
            </a:r>
            <a:r>
              <a:rPr lang="en" sz="1400">
                <a:solidFill>
                  <a:srgbClr val="000000"/>
                </a:solidFill>
                <a:uFill>
                  <a:noFill/>
                </a:uFill>
                <a:latin typeface="PT Sans Narrow"/>
                <a:ea typeface="PT Sans Narrow"/>
                <a:cs typeface="PT Sans Narrow"/>
                <a:sym typeface="PT Sans Narrow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" sz="1400" u="sng">
                <a:solidFill>
                  <a:schemeClr val="hlink"/>
                </a:solidFill>
                <a:latin typeface="PT Sans Narrow"/>
                <a:ea typeface="PT Sans Narrow"/>
                <a:cs typeface="PT Sans Narrow"/>
                <a:sym typeface="PT Sans Narrow"/>
                <a:hlinkClick r:id="rId4"/>
              </a:rPr>
              <a:t>https://www.nidcd.nih.gov/health/statistics/quick-statistics-hearing#pdf</a:t>
            </a:r>
            <a:endParaRPr sz="1400">
              <a:solidFill>
                <a:srgbClr val="2A2A2A"/>
              </a:solidFill>
              <a:highlight>
                <a:srgbClr val="FFFFFF"/>
              </a:highlight>
              <a:latin typeface="PT Sans Narrow"/>
              <a:ea typeface="PT Sans Narrow"/>
              <a:cs typeface="PT Sans Narrow"/>
              <a:sym typeface="PT Sans Narrow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2A2A2A"/>
                </a:solidFill>
                <a:highlight>
                  <a:srgbClr val="FFFFFF"/>
                </a:highlight>
                <a:latin typeface="PT Sans Narrow"/>
                <a:ea typeface="PT Sans Narrow"/>
                <a:cs typeface="PT Sans Narrow"/>
                <a:sym typeface="PT Sans Narrow"/>
              </a:rPr>
              <a:t>Poon, B. T. &amp; Zaidman-Zait, A. (2014). Social support for parents of Deaf children: Moving toward contextualized understanding. </a:t>
            </a:r>
            <a:r>
              <a:rPr lang="en" sz="1400" i="1">
                <a:solidFill>
                  <a:srgbClr val="000000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The Journal of Deaf Studies and Deaf Education</a:t>
            </a:r>
            <a:r>
              <a:rPr lang="en" sz="1400">
                <a:solidFill>
                  <a:srgbClr val="000000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, </a:t>
            </a:r>
            <a:r>
              <a:rPr lang="en" sz="1400" i="1">
                <a:solidFill>
                  <a:srgbClr val="000000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42(19), </a:t>
            </a:r>
            <a:r>
              <a:rPr lang="en" sz="1400">
                <a:solidFill>
                  <a:srgbClr val="000000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176–188. Retrieved from</a:t>
            </a:r>
            <a:r>
              <a:rPr lang="en" sz="1400">
                <a:solidFill>
                  <a:srgbClr val="000000"/>
                </a:solidFill>
                <a:uFill>
                  <a:noFill/>
                </a:uFill>
                <a:latin typeface="PT Sans Narrow"/>
                <a:ea typeface="PT Sans Narrow"/>
                <a:cs typeface="PT Sans Narrow"/>
                <a:sym typeface="PT Sans Narrow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" sz="1400">
                <a:solidFill>
                  <a:srgbClr val="006FB7"/>
                </a:solidFill>
                <a:highlight>
                  <a:srgbClr val="FFFFFF"/>
                </a:highlight>
                <a:uFill>
                  <a:noFill/>
                </a:uFill>
                <a:latin typeface="PT Sans Narrow"/>
                <a:ea typeface="PT Sans Narrow"/>
                <a:cs typeface="PT Sans Narrow"/>
                <a:sym typeface="PT Sans Narrow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https://doi.org/10.1093/deafed/ent041</a:t>
            </a:r>
            <a:endParaRPr sz="1400">
              <a:latin typeface="PT Sans Narrow"/>
              <a:ea typeface="PT Sans Narrow"/>
              <a:cs typeface="PT Sans Narrow"/>
              <a:sym typeface="PT Sans Narrow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000000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The Planning Institute of Jamaica. (2015). School-to-work transition of the Deaf in Jamaica. Retrieved from </a:t>
            </a:r>
            <a:r>
              <a:rPr lang="en" sz="1400">
                <a:solidFill>
                  <a:schemeClr val="hlink"/>
                </a:solidFill>
                <a:uFill>
                  <a:noFill/>
                </a:uFill>
                <a:latin typeface="PT Sans Narrow"/>
                <a:ea typeface="PT Sans Narrow"/>
                <a:cs typeface="PT Sans Narrow"/>
                <a:sym typeface="PT Sans Narrow"/>
                <a:hlinkClick r:id="rId6"/>
              </a:rPr>
              <a:t>https://www.pioj.gov.jm/Portals/0/Social_Sector/FINAL-DeafStudy-Oct-7-2015(merged%20with%20Deafness%20Terminology).pdf</a:t>
            </a:r>
            <a:r>
              <a:rPr lang="en" sz="1400">
                <a:solidFill>
                  <a:srgbClr val="000000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 </a:t>
            </a:r>
            <a:endParaRPr sz="1400" u="sng">
              <a:solidFill>
                <a:schemeClr val="hlink"/>
              </a:solidFill>
              <a:latin typeface="PT Sans Narrow"/>
              <a:ea typeface="PT Sans Narrow"/>
              <a:cs typeface="PT Sans Narrow"/>
              <a:sym typeface="PT Sans Narrow"/>
              <a:hlinkClick r:id="rId3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1400" u="sng">
              <a:solidFill>
                <a:schemeClr val="hlink"/>
              </a:solidFill>
              <a:latin typeface="PT Sans Narrow"/>
              <a:ea typeface="PT Sans Narrow"/>
              <a:cs typeface="PT Sans Narrow"/>
              <a:sym typeface="PT Sans Narrow"/>
              <a:hlinkClick r:id="rId4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1200" u="sng">
              <a:solidFill>
                <a:schemeClr val="hlink"/>
              </a:solidFill>
              <a:latin typeface="Times New Roman"/>
              <a:ea typeface="Times New Roman"/>
              <a:cs typeface="Times New Roman"/>
              <a:sym typeface="Times New Roman"/>
              <a:hlinkClick r:id="rId5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6" name="Google Shape;436;p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200174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437" name="Google Shape;437;p64"/>
          <p:cNvSpPr txBox="1">
            <a:spLocks noGrp="1"/>
          </p:cNvSpPr>
          <p:nvPr>
            <p:ph type="title"/>
          </p:nvPr>
        </p:nvSpPr>
        <p:spPr>
          <a:xfrm>
            <a:off x="364725" y="412250"/>
            <a:ext cx="8520600" cy="153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/>
              <a:t>Thank you for your participation!</a:t>
            </a:r>
            <a:endParaRPr sz="6000"/>
          </a:p>
        </p:txBody>
      </p:sp>
      <p:sp>
        <p:nvSpPr>
          <p:cNvPr id="438" name="Google Shape;438;p64"/>
          <p:cNvSpPr txBox="1">
            <a:spLocks noGrp="1"/>
          </p:cNvSpPr>
          <p:nvPr>
            <p:ph type="body" idx="1"/>
          </p:nvPr>
        </p:nvSpPr>
        <p:spPr>
          <a:xfrm>
            <a:off x="364725" y="2138400"/>
            <a:ext cx="8520600" cy="107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Any Questions?</a:t>
            </a:r>
            <a:endParaRPr>
              <a:solidFill>
                <a:srgbClr val="000000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  <a:p>
            <a:pPr marL="0" lvl="0" indent="0" algn="ctr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>
                <a:solidFill>
                  <a:srgbClr val="000000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Meet with us at the break so we can network!</a:t>
            </a:r>
            <a:endParaRPr>
              <a:solidFill>
                <a:srgbClr val="000000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439" name="Google Shape;439;p64"/>
          <p:cNvSpPr txBox="1">
            <a:spLocks noGrp="1"/>
          </p:cNvSpPr>
          <p:nvPr>
            <p:ph type="body" idx="1"/>
          </p:nvPr>
        </p:nvSpPr>
        <p:spPr>
          <a:xfrm>
            <a:off x="216650" y="3793175"/>
            <a:ext cx="8520600" cy="107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4800">
                <a:solidFill>
                  <a:srgbClr val="000000"/>
                </a:solidFill>
                <a:latin typeface="Alfa Slab One"/>
                <a:ea typeface="Alfa Slab One"/>
                <a:cs typeface="Alfa Slab One"/>
                <a:sym typeface="Alfa Slab One"/>
              </a:rPr>
              <a:t>See </a:t>
            </a:r>
            <a:r>
              <a:rPr lang="en" sz="4800">
                <a:solidFill>
                  <a:srgbClr val="6AA84F"/>
                </a:solidFill>
                <a:latin typeface="Alfa Slab One"/>
                <a:ea typeface="Alfa Slab One"/>
                <a:cs typeface="Alfa Slab One"/>
                <a:sym typeface="Alfa Slab One"/>
              </a:rPr>
              <a:t>you</a:t>
            </a:r>
            <a:r>
              <a:rPr lang="en" sz="4800">
                <a:solidFill>
                  <a:srgbClr val="000000"/>
                </a:solidFill>
                <a:latin typeface="Alfa Slab One"/>
                <a:ea typeface="Alfa Slab One"/>
                <a:cs typeface="Alfa Slab One"/>
                <a:sym typeface="Alfa Slab One"/>
              </a:rPr>
              <a:t> </a:t>
            </a:r>
            <a:r>
              <a:rPr lang="en" sz="4800">
                <a:solidFill>
                  <a:srgbClr val="FFFF00"/>
                </a:solidFill>
                <a:latin typeface="Alfa Slab One"/>
                <a:ea typeface="Alfa Slab One"/>
                <a:cs typeface="Alfa Slab One"/>
                <a:sym typeface="Alfa Slab One"/>
              </a:rPr>
              <a:t>soon</a:t>
            </a:r>
            <a:r>
              <a:rPr lang="en" sz="4800">
                <a:solidFill>
                  <a:srgbClr val="000000"/>
                </a:solidFill>
                <a:latin typeface="Alfa Slab One"/>
                <a:ea typeface="Alfa Slab One"/>
                <a:cs typeface="Alfa Slab One"/>
                <a:sym typeface="Alfa Slab One"/>
              </a:rPr>
              <a:t> in Jamaica?</a:t>
            </a:r>
            <a:endParaRPr sz="4800">
              <a:solidFill>
                <a:srgbClr val="000000"/>
              </a:solidFill>
              <a:latin typeface="Alfa Slab One"/>
              <a:ea typeface="Alfa Slab One"/>
              <a:cs typeface="Alfa Slab One"/>
              <a:sym typeface="Alfa Slab One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8"/>
          <p:cNvSpPr txBox="1">
            <a:spLocks noGrp="1"/>
          </p:cNvSpPr>
          <p:nvPr>
            <p:ph type="body" idx="1"/>
          </p:nvPr>
        </p:nvSpPr>
        <p:spPr>
          <a:xfrm>
            <a:off x="311700" y="976650"/>
            <a:ext cx="4806900" cy="359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Times New Roman"/>
              <a:buChar char="●"/>
            </a:pPr>
            <a:r>
              <a:rPr lang="en" sz="1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Parents having children who are D/HH experience higher stress levels due to the unique demands of raising a D/HH child (Poon &amp; Zaidman-Zait, 2014). </a:t>
            </a:r>
            <a:endParaRPr sz="18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algn="l" rtl="0">
              <a:lnSpc>
                <a:spcPct val="200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Times New Roman"/>
              <a:buChar char="●"/>
            </a:pPr>
            <a:r>
              <a:rPr lang="en" sz="1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They have to contemplate:</a:t>
            </a:r>
            <a:endParaRPr sz="18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914400" lvl="1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Char char="○"/>
            </a:pPr>
            <a:r>
              <a:rPr lang="en" sz="1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school options;</a:t>
            </a:r>
            <a:endParaRPr sz="18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914400" lvl="1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Char char="○"/>
            </a:pPr>
            <a:r>
              <a:rPr lang="en" sz="1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medical treatment/therapy; and </a:t>
            </a:r>
            <a:endParaRPr sz="18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914400" lvl="1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Char char="○"/>
            </a:pPr>
            <a:r>
              <a:rPr lang="en" sz="1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communication resources and options for their child.        </a:t>
            </a:r>
            <a:r>
              <a:rPr lang="en" sz="1800" b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1800" b="1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</a:t>
            </a:r>
            <a:r>
              <a:rPr lang="en" sz="1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(Poon &amp; Zaidman-Zait, 2014)</a:t>
            </a:r>
            <a:endParaRPr sz="18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1000"/>
              </a:spcBef>
              <a:spcAft>
                <a:spcPts val="1000"/>
              </a:spcAft>
              <a:buNone/>
            </a:pP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03" name="Google Shape;103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18600" y="1105886"/>
            <a:ext cx="3680276" cy="3334026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18"/>
          <p:cNvSpPr txBox="1">
            <a:spLocks noGrp="1"/>
          </p:cNvSpPr>
          <p:nvPr>
            <p:ph type="title"/>
          </p:nvPr>
        </p:nvSpPr>
        <p:spPr>
          <a:xfrm>
            <a:off x="386050" y="220950"/>
            <a:ext cx="71868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0"/>
              <a:t>Rationale and Background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9"/>
          <p:cNvSpPr txBox="1">
            <a:spLocks noGrp="1"/>
          </p:cNvSpPr>
          <p:nvPr>
            <p:ph type="title"/>
          </p:nvPr>
        </p:nvSpPr>
        <p:spPr>
          <a:xfrm>
            <a:off x="0" y="-79500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LOCAL Challenge</a:t>
            </a:r>
            <a:endParaRPr/>
          </a:p>
        </p:txBody>
      </p:sp>
      <p:sp>
        <p:nvSpPr>
          <p:cNvPr id="110" name="Google Shape;110;p19"/>
          <p:cNvSpPr txBox="1">
            <a:spLocks noGrp="1"/>
          </p:cNvSpPr>
          <p:nvPr>
            <p:ph type="body" idx="1"/>
          </p:nvPr>
        </p:nvSpPr>
        <p:spPr>
          <a:xfrm>
            <a:off x="131100" y="627900"/>
            <a:ext cx="9012900" cy="4191300"/>
          </a:xfrm>
          <a:prstGeom prst="rect">
            <a:avLst/>
          </a:prstGeom>
        </p:spPr>
        <p:txBody>
          <a:bodyPr spcFirstLastPara="1" wrap="square" lIns="285750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Char char="➔"/>
            </a:pPr>
            <a:r>
              <a:rPr lang="en" b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Parents of students who are Deaf and Hard of Hearing are not proficient JSL Signers.</a:t>
            </a:r>
            <a:endParaRPr b="1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91440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Char char="★"/>
            </a:pPr>
            <a:r>
              <a:rPr lang="en" i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“Sometimes we talk mouth to mouth, sometimes she reads my lips.” </a:t>
            </a:r>
            <a:endParaRPr i="1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91440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Char char="★"/>
            </a:pPr>
            <a:r>
              <a:rPr lang="en" i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“She read my lips.”</a:t>
            </a:r>
            <a:r>
              <a:rPr lang="en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</a:t>
            </a:r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Char char="➔"/>
            </a:pPr>
            <a:r>
              <a:rPr lang="en" b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Parents have difficulty with knowledge about parenting a D/HH child. </a:t>
            </a:r>
            <a:r>
              <a:rPr lang="en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</a:t>
            </a:r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914400" lvl="0" indent="-342900" algn="l" rtl="0"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Char char="★"/>
            </a:pPr>
            <a:r>
              <a:rPr lang="en" i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“When I found out that my child is deaf...I end up in hospital because I trouble with high blood pressure and she is the older one for my husband and it was very stressing but I am trying to get over it.”</a:t>
            </a:r>
            <a:endParaRPr i="1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914400" lvl="0" indent="-342900" algn="l" rtl="0"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Char char="★"/>
            </a:pPr>
            <a:r>
              <a:rPr lang="en" i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“She reads with her sista.”</a:t>
            </a:r>
            <a:endParaRPr i="1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914400" lvl="0" indent="-342900" algn="l" rtl="0">
              <a:spcBef>
                <a:spcPts val="1000"/>
              </a:spcBef>
              <a:spcAft>
                <a:spcPts val="1000"/>
              </a:spcAft>
              <a:buClr>
                <a:srgbClr val="000000"/>
              </a:buClr>
              <a:buSzPts val="1800"/>
              <a:buFont typeface="Times New Roman"/>
              <a:buChar char="★"/>
            </a:pPr>
            <a:r>
              <a:rPr lang="en" i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“I’ll read with my…deaf child but not sign language.” </a:t>
            </a:r>
            <a:endParaRPr i="1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0"/>
          <p:cNvSpPr txBox="1">
            <a:spLocks noGrp="1"/>
          </p:cNvSpPr>
          <p:nvPr>
            <p:ph type="title"/>
          </p:nvPr>
        </p:nvSpPr>
        <p:spPr>
          <a:xfrm>
            <a:off x="364650" y="1733850"/>
            <a:ext cx="4045200" cy="1675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Data Collection Methods</a:t>
            </a:r>
            <a:endParaRPr/>
          </a:p>
        </p:txBody>
      </p:sp>
      <p:sp>
        <p:nvSpPr>
          <p:cNvPr id="116" name="Google Shape;116;p20"/>
          <p:cNvSpPr txBox="1">
            <a:spLocks noGrp="1"/>
          </p:cNvSpPr>
          <p:nvPr>
            <p:ph type="body" idx="2"/>
          </p:nvPr>
        </p:nvSpPr>
        <p:spPr>
          <a:xfrm>
            <a:off x="4709700" y="724200"/>
            <a:ext cx="4362600" cy="410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746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PT Sans Narrow"/>
              <a:buChar char="❏"/>
            </a:pPr>
            <a:r>
              <a:rPr lang="en" sz="2300" b="1">
                <a:solidFill>
                  <a:srgbClr val="000000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Self Reports from Parents (Surveys)</a:t>
            </a:r>
            <a:endParaRPr sz="2300" b="1">
              <a:solidFill>
                <a:srgbClr val="000000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  <a:p>
            <a:pPr marL="457200" lvl="0" indent="-3746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PT Sans Narrow"/>
              <a:buChar char="❏"/>
            </a:pPr>
            <a:r>
              <a:rPr lang="en" sz="2300" b="1">
                <a:solidFill>
                  <a:srgbClr val="000000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Interviews: Parents, Coordinator and Tutors</a:t>
            </a:r>
            <a:endParaRPr sz="2300">
              <a:solidFill>
                <a:srgbClr val="000000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  <a:p>
            <a:pPr marL="457200" lvl="0" indent="-3746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PT Sans Narrow"/>
              <a:buChar char="❏"/>
            </a:pPr>
            <a:r>
              <a:rPr lang="en" sz="2300" b="1">
                <a:solidFill>
                  <a:srgbClr val="000000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Pre/Post Test Measures (Content Based)</a:t>
            </a:r>
            <a:endParaRPr sz="2300" b="1">
              <a:solidFill>
                <a:srgbClr val="000000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  <a:p>
            <a:pPr marL="457200" lvl="0" indent="-3746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PT Sans Narrow"/>
              <a:buChar char="❏"/>
            </a:pPr>
            <a:r>
              <a:rPr lang="en" sz="2300" b="1">
                <a:solidFill>
                  <a:srgbClr val="000000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Testimonials</a:t>
            </a:r>
            <a:endParaRPr sz="2300" b="1">
              <a:solidFill>
                <a:srgbClr val="000000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  <a:p>
            <a:pPr marL="457200" lvl="0" indent="-3746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PT Sans Narrow"/>
              <a:buChar char="❏"/>
            </a:pPr>
            <a:r>
              <a:rPr lang="en" sz="2300" b="1">
                <a:solidFill>
                  <a:srgbClr val="000000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Focus Groups</a:t>
            </a:r>
            <a:endParaRPr sz="2300" b="1">
              <a:solidFill>
                <a:srgbClr val="000000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  <a:p>
            <a:pPr marL="457200" lvl="0" indent="-3746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PT Sans Narrow"/>
              <a:buChar char="❏"/>
            </a:pPr>
            <a:r>
              <a:rPr lang="en" sz="2300" b="1">
                <a:solidFill>
                  <a:srgbClr val="000000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Project Reports</a:t>
            </a:r>
            <a:endParaRPr sz="2300">
              <a:solidFill>
                <a:srgbClr val="000000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1"/>
          <p:cNvSpPr txBox="1">
            <a:spLocks noGrp="1"/>
          </p:cNvSpPr>
          <p:nvPr>
            <p:ph type="title"/>
          </p:nvPr>
        </p:nvSpPr>
        <p:spPr>
          <a:xfrm>
            <a:off x="311700" y="0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Sample</a:t>
            </a:r>
            <a:endParaRPr/>
          </a:p>
        </p:txBody>
      </p:sp>
      <p:graphicFrame>
        <p:nvGraphicFramePr>
          <p:cNvPr id="122" name="Google Shape;122;p21"/>
          <p:cNvGraphicFramePr/>
          <p:nvPr/>
        </p:nvGraphicFramePr>
        <p:xfrm>
          <a:off x="552400" y="6329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{F9F8CE65-7198-4311-BF4E-BBAD9E4AD374}</a:tableStyleId>
              </a:tblPr>
              <a:tblGrid>
                <a:gridCol w="2855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028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780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169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b="1">
                          <a:latin typeface="PT Sans Narrow"/>
                          <a:ea typeface="PT Sans Narrow"/>
                          <a:cs typeface="PT Sans Narrow"/>
                          <a:sym typeface="PT Sans Narrow"/>
                        </a:rPr>
                        <a:t>Type of Intervention</a:t>
                      </a:r>
                      <a:endParaRPr sz="1800" b="1">
                        <a:latin typeface="PT Sans Narrow"/>
                        <a:ea typeface="PT Sans Narrow"/>
                        <a:cs typeface="PT Sans Narrow"/>
                        <a:sym typeface="PT Sans Narrow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b="1">
                          <a:latin typeface="PT Sans Narrow"/>
                          <a:ea typeface="PT Sans Narrow"/>
                          <a:cs typeface="PT Sans Narrow"/>
                          <a:sym typeface="PT Sans Narrow"/>
                        </a:rPr>
                        <a:t>Males</a:t>
                      </a:r>
                      <a:endParaRPr sz="1800" b="1">
                        <a:latin typeface="PT Sans Narrow"/>
                        <a:ea typeface="PT Sans Narrow"/>
                        <a:cs typeface="PT Sans Narrow"/>
                        <a:sym typeface="PT Sans Narrow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b="1">
                          <a:latin typeface="PT Sans Narrow"/>
                          <a:ea typeface="PT Sans Narrow"/>
                          <a:cs typeface="PT Sans Narrow"/>
                          <a:sym typeface="PT Sans Narrow"/>
                        </a:rPr>
                        <a:t>Females</a:t>
                      </a:r>
                      <a:endParaRPr sz="1800" b="1">
                        <a:latin typeface="PT Sans Narrow"/>
                        <a:ea typeface="PT Sans Narrow"/>
                        <a:cs typeface="PT Sans Narrow"/>
                        <a:sym typeface="PT Sans Narrow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b="1">
                          <a:latin typeface="PT Sans Narrow"/>
                          <a:ea typeface="PT Sans Narrow"/>
                          <a:cs typeface="PT Sans Narrow"/>
                          <a:sym typeface="PT Sans Narrow"/>
                        </a:rPr>
                        <a:t>Total</a:t>
                      </a:r>
                      <a:endParaRPr sz="1800" b="1">
                        <a:latin typeface="PT Sans Narrow"/>
                        <a:ea typeface="PT Sans Narrow"/>
                        <a:cs typeface="PT Sans Narrow"/>
                        <a:sym typeface="PT Sans Narrow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PT Sans Narrow"/>
                          <a:ea typeface="PT Sans Narrow"/>
                          <a:cs typeface="PT Sans Narrow"/>
                          <a:sym typeface="PT Sans Narrow"/>
                        </a:rPr>
                        <a:t>JSL Classes</a:t>
                      </a:r>
                      <a:endParaRPr sz="1800">
                        <a:latin typeface="PT Sans Narrow"/>
                        <a:ea typeface="PT Sans Narrow"/>
                        <a:cs typeface="PT Sans Narrow"/>
                        <a:sym typeface="PT Sans Narrow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PT Sans Narrow"/>
                          <a:ea typeface="PT Sans Narrow"/>
                          <a:cs typeface="PT Sans Narrow"/>
                          <a:sym typeface="PT Sans Narrow"/>
                        </a:rPr>
                        <a:t>16 (19%)</a:t>
                      </a:r>
                      <a:endParaRPr sz="1800">
                        <a:latin typeface="PT Sans Narrow"/>
                        <a:ea typeface="PT Sans Narrow"/>
                        <a:cs typeface="PT Sans Narrow"/>
                        <a:sym typeface="PT Sans Narrow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PT Sans Narrow"/>
                          <a:ea typeface="PT Sans Narrow"/>
                          <a:cs typeface="PT Sans Narrow"/>
                          <a:sym typeface="PT Sans Narrow"/>
                        </a:rPr>
                        <a:t>70 (81%)</a:t>
                      </a:r>
                      <a:endParaRPr sz="1800">
                        <a:latin typeface="PT Sans Narrow"/>
                        <a:ea typeface="PT Sans Narrow"/>
                        <a:cs typeface="PT Sans Narrow"/>
                        <a:sym typeface="PT Sans Narrow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PT Sans Narrow"/>
                          <a:ea typeface="PT Sans Narrow"/>
                          <a:cs typeface="PT Sans Narrow"/>
                          <a:sym typeface="PT Sans Narrow"/>
                        </a:rPr>
                        <a:t>86</a:t>
                      </a:r>
                      <a:endParaRPr sz="1800">
                        <a:latin typeface="PT Sans Narrow"/>
                        <a:ea typeface="PT Sans Narrow"/>
                        <a:cs typeface="PT Sans Narrow"/>
                        <a:sym typeface="PT Sans Narrow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62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PT Sans Narrow"/>
                          <a:ea typeface="PT Sans Narrow"/>
                          <a:cs typeface="PT Sans Narrow"/>
                          <a:sym typeface="PT Sans Narrow"/>
                        </a:rPr>
                        <a:t>Silent Weekends</a:t>
                      </a:r>
                      <a:endParaRPr sz="1800">
                        <a:latin typeface="PT Sans Narrow"/>
                        <a:ea typeface="PT Sans Narrow"/>
                        <a:cs typeface="PT Sans Narrow"/>
                        <a:sym typeface="PT Sans Narrow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PT Sans Narrow"/>
                          <a:ea typeface="PT Sans Narrow"/>
                          <a:cs typeface="PT Sans Narrow"/>
                          <a:sym typeface="PT Sans Narrow"/>
                        </a:rPr>
                        <a:t>13 (22%)</a:t>
                      </a:r>
                      <a:endParaRPr sz="1800">
                        <a:latin typeface="PT Sans Narrow"/>
                        <a:ea typeface="PT Sans Narrow"/>
                        <a:cs typeface="PT Sans Narrow"/>
                        <a:sym typeface="PT Sans Narrow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PT Sans Narrow"/>
                          <a:ea typeface="PT Sans Narrow"/>
                          <a:cs typeface="PT Sans Narrow"/>
                          <a:sym typeface="PT Sans Narrow"/>
                        </a:rPr>
                        <a:t>46 (78%)</a:t>
                      </a:r>
                      <a:endParaRPr sz="1800">
                        <a:latin typeface="PT Sans Narrow"/>
                        <a:ea typeface="PT Sans Narrow"/>
                        <a:cs typeface="PT Sans Narrow"/>
                        <a:sym typeface="PT Sans Narrow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PT Sans Narrow"/>
                          <a:ea typeface="PT Sans Narrow"/>
                          <a:cs typeface="PT Sans Narrow"/>
                          <a:sym typeface="PT Sans Narrow"/>
                        </a:rPr>
                        <a:t>59</a:t>
                      </a:r>
                      <a:endParaRPr sz="1800">
                        <a:latin typeface="PT Sans Narrow"/>
                        <a:ea typeface="PT Sans Narrow"/>
                        <a:cs typeface="PT Sans Narrow"/>
                        <a:sym typeface="PT Sans Narrow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PT Sans Narrow"/>
                          <a:ea typeface="PT Sans Narrow"/>
                          <a:cs typeface="PT Sans Narrow"/>
                          <a:sym typeface="PT Sans Narrow"/>
                        </a:rPr>
                        <a:t>JSL &amp; Enrichment Weekends</a:t>
                      </a:r>
                      <a:endParaRPr sz="1800">
                        <a:latin typeface="PT Sans Narrow"/>
                        <a:ea typeface="PT Sans Narrow"/>
                        <a:cs typeface="PT Sans Narrow"/>
                        <a:sym typeface="PT Sans Narrow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PT Sans Narrow"/>
                          <a:ea typeface="PT Sans Narrow"/>
                          <a:cs typeface="PT Sans Narrow"/>
                          <a:sym typeface="PT Sans Narrow"/>
                        </a:rPr>
                        <a:t>4 (10%)</a:t>
                      </a:r>
                      <a:endParaRPr sz="1800">
                        <a:latin typeface="PT Sans Narrow"/>
                        <a:ea typeface="PT Sans Narrow"/>
                        <a:cs typeface="PT Sans Narrow"/>
                        <a:sym typeface="PT Sans Narrow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PT Sans Narrow"/>
                          <a:ea typeface="PT Sans Narrow"/>
                          <a:cs typeface="PT Sans Narrow"/>
                          <a:sym typeface="PT Sans Narrow"/>
                        </a:rPr>
                        <a:t>35 (90%)</a:t>
                      </a:r>
                      <a:endParaRPr sz="1800">
                        <a:latin typeface="PT Sans Narrow"/>
                        <a:ea typeface="PT Sans Narrow"/>
                        <a:cs typeface="PT Sans Narrow"/>
                        <a:sym typeface="PT Sans Narrow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PT Sans Narrow"/>
                          <a:ea typeface="PT Sans Narrow"/>
                          <a:cs typeface="PT Sans Narrow"/>
                          <a:sym typeface="PT Sans Narrow"/>
                        </a:rPr>
                        <a:t>39</a:t>
                      </a:r>
                      <a:endParaRPr sz="1800">
                        <a:latin typeface="PT Sans Narrow"/>
                        <a:ea typeface="PT Sans Narrow"/>
                        <a:cs typeface="PT Sans Narrow"/>
                        <a:sym typeface="PT Sans Narrow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PT Sans Narrow"/>
                          <a:ea typeface="PT Sans Narrow"/>
                          <a:cs typeface="PT Sans Narrow"/>
                          <a:sym typeface="PT Sans Narrow"/>
                        </a:rPr>
                        <a:t>Follow-up Workshop</a:t>
                      </a:r>
                      <a:endParaRPr sz="1800">
                        <a:latin typeface="PT Sans Narrow"/>
                        <a:ea typeface="PT Sans Narrow"/>
                        <a:cs typeface="PT Sans Narrow"/>
                        <a:sym typeface="PT Sans Narrow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PT Sans Narrow"/>
                          <a:ea typeface="PT Sans Narrow"/>
                          <a:cs typeface="PT Sans Narrow"/>
                          <a:sym typeface="PT Sans Narrow"/>
                        </a:rPr>
                        <a:t>3 (10%)</a:t>
                      </a:r>
                      <a:endParaRPr sz="1800">
                        <a:latin typeface="PT Sans Narrow"/>
                        <a:ea typeface="PT Sans Narrow"/>
                        <a:cs typeface="PT Sans Narrow"/>
                        <a:sym typeface="PT Sans Narrow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PT Sans Narrow"/>
                          <a:ea typeface="PT Sans Narrow"/>
                          <a:cs typeface="PT Sans Narrow"/>
                          <a:sym typeface="PT Sans Narrow"/>
                        </a:rPr>
                        <a:t>27 (90%)</a:t>
                      </a:r>
                      <a:endParaRPr sz="1800">
                        <a:latin typeface="PT Sans Narrow"/>
                        <a:ea typeface="PT Sans Narrow"/>
                        <a:cs typeface="PT Sans Narrow"/>
                        <a:sym typeface="PT Sans Narrow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PT Sans Narrow"/>
                          <a:ea typeface="PT Sans Narrow"/>
                          <a:cs typeface="PT Sans Narrow"/>
                          <a:sym typeface="PT Sans Narrow"/>
                        </a:rPr>
                        <a:t>30</a:t>
                      </a:r>
                      <a:endParaRPr sz="1800">
                        <a:latin typeface="PT Sans Narrow"/>
                        <a:ea typeface="PT Sans Narrow"/>
                        <a:cs typeface="PT Sans Narrow"/>
                        <a:sym typeface="PT Sans Narrow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23" name="Google Shape;123;p21"/>
          <p:cNvSpPr txBox="1"/>
          <p:nvPr/>
        </p:nvSpPr>
        <p:spPr>
          <a:xfrm>
            <a:off x="194025" y="2990250"/>
            <a:ext cx="7924800" cy="12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latin typeface="PT Sans Narrow"/>
                <a:ea typeface="PT Sans Narrow"/>
                <a:cs typeface="PT Sans Narrow"/>
                <a:sym typeface="PT Sans Narrow"/>
              </a:rPr>
              <a:t>Other stakeholders participated in JSL Classes</a:t>
            </a:r>
            <a:endParaRPr sz="1800" b="1">
              <a:latin typeface="PT Sans Narrow"/>
              <a:ea typeface="PT Sans Narrow"/>
              <a:cs typeface="PT Sans Narrow"/>
              <a:sym typeface="PT Sans Narrow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PT Sans Narrow"/>
              <a:buChar char="●"/>
            </a:pPr>
            <a:r>
              <a:rPr lang="en" sz="1800">
                <a:highlight>
                  <a:srgbClr val="FFFFFF"/>
                </a:highlight>
                <a:latin typeface="PT Sans Narrow"/>
                <a:ea typeface="PT Sans Narrow"/>
                <a:cs typeface="PT Sans Narrow"/>
                <a:sym typeface="PT Sans Narrow"/>
              </a:rPr>
              <a:t>Child Protection and Family Services Agency (CPFSA)</a:t>
            </a:r>
            <a:endParaRPr sz="1800">
              <a:latin typeface="PT Sans Narrow"/>
              <a:ea typeface="PT Sans Narrow"/>
              <a:cs typeface="PT Sans Narrow"/>
              <a:sym typeface="PT Sans Narrow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PT Sans Narrow"/>
              <a:buChar char="●"/>
            </a:pPr>
            <a:r>
              <a:rPr lang="en" sz="1800">
                <a:latin typeface="PT Sans Narrow"/>
                <a:ea typeface="PT Sans Narrow"/>
                <a:cs typeface="PT Sans Narrow"/>
                <a:sym typeface="PT Sans Narrow"/>
              </a:rPr>
              <a:t>Churches</a:t>
            </a:r>
            <a:endParaRPr sz="1800">
              <a:latin typeface="PT Sans Narrow"/>
              <a:ea typeface="PT Sans Narrow"/>
              <a:cs typeface="PT Sans Narrow"/>
              <a:sym typeface="PT Sans Narrow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PT Sans Narrow"/>
              <a:buChar char="●"/>
            </a:pPr>
            <a:r>
              <a:rPr lang="en" sz="1800">
                <a:latin typeface="PT Sans Narrow"/>
                <a:ea typeface="PT Sans Narrow"/>
                <a:cs typeface="PT Sans Narrow"/>
                <a:sym typeface="PT Sans Narrow"/>
              </a:rPr>
              <a:t>Hospital Registrar</a:t>
            </a:r>
            <a:endParaRPr sz="1800">
              <a:latin typeface="PT Sans Narrow"/>
              <a:ea typeface="PT Sans Narrow"/>
              <a:cs typeface="PT Sans Narrow"/>
              <a:sym typeface="PT Sans Narrow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PT Sans Narrow"/>
              <a:buChar char="●"/>
            </a:pPr>
            <a:r>
              <a:rPr lang="en" sz="1800">
                <a:latin typeface="PT Sans Narrow"/>
                <a:ea typeface="PT Sans Narrow"/>
                <a:cs typeface="PT Sans Narrow"/>
                <a:sym typeface="PT Sans Narrow"/>
              </a:rPr>
              <a:t>Mental Health Nurses</a:t>
            </a:r>
            <a:endParaRPr sz="1800">
              <a:latin typeface="PT Sans Narrow"/>
              <a:ea typeface="PT Sans Narrow"/>
              <a:cs typeface="PT Sans Narrow"/>
              <a:sym typeface="PT Sans Narrow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PT Sans Narrow"/>
              <a:buChar char="●"/>
            </a:pPr>
            <a:r>
              <a:rPr lang="en" sz="1800">
                <a:latin typeface="PT Sans Narrow"/>
                <a:ea typeface="PT Sans Narrow"/>
                <a:cs typeface="PT Sans Narrow"/>
                <a:sym typeface="PT Sans Narrow"/>
              </a:rPr>
              <a:t>National Child’s Month Committee</a:t>
            </a:r>
            <a:endParaRPr sz="1800"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pic>
        <p:nvPicPr>
          <p:cNvPr id="124" name="Google Shape;124;p21"/>
          <p:cNvPicPr preferRelativeResize="0"/>
          <p:nvPr/>
        </p:nvPicPr>
        <p:blipFill rotWithShape="1">
          <a:blip r:embed="rId3">
            <a:alphaModFix/>
          </a:blip>
          <a:srcRect t="26411"/>
          <a:stretch/>
        </p:blipFill>
        <p:spPr>
          <a:xfrm>
            <a:off x="5110775" y="3105650"/>
            <a:ext cx="3843101" cy="16968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ropic">
  <a:themeElements>
    <a:clrScheme name="Tropic">
      <a:dk1>
        <a:srgbClr val="A1E8D9"/>
      </a:dk1>
      <a:lt1>
        <a:srgbClr val="FFFFFF"/>
      </a:lt1>
      <a:dk2>
        <a:srgbClr val="695D46"/>
      </a:dk2>
      <a:lt2>
        <a:srgbClr val="B3A77D"/>
      </a:lt2>
      <a:accent1>
        <a:srgbClr val="EF6C00"/>
      </a:accent1>
      <a:accent2>
        <a:srgbClr val="009668"/>
      </a:accent2>
      <a:accent3>
        <a:srgbClr val="4DB6AC"/>
      </a:accent3>
      <a:accent4>
        <a:srgbClr val="FF9800"/>
      </a:accent4>
      <a:accent5>
        <a:srgbClr val="CE93D8"/>
      </a:accent5>
      <a:accent6>
        <a:srgbClr val="EEFF41"/>
      </a:accent6>
      <a:hlink>
        <a:srgbClr val="CE93D8"/>
      </a:hlink>
      <a:folHlink>
        <a:srgbClr val="CE93D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3449</Words>
  <Application>Microsoft Office PowerPoint</Application>
  <PresentationFormat>On-screen Show (16:9)</PresentationFormat>
  <Paragraphs>493</Paragraphs>
  <Slides>52</Slides>
  <Notes>52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60" baseType="lpstr">
      <vt:lpstr>Open Sans</vt:lpstr>
      <vt:lpstr>Arial</vt:lpstr>
      <vt:lpstr>Calibri</vt:lpstr>
      <vt:lpstr>PT Sans Narrow</vt:lpstr>
      <vt:lpstr>Alfa Slab One</vt:lpstr>
      <vt:lpstr>Times New Roman</vt:lpstr>
      <vt:lpstr>Verdana</vt:lpstr>
      <vt:lpstr>Tropic</vt:lpstr>
      <vt:lpstr>Partnering with Parents in Jamaican Sign Language (JSL)</vt:lpstr>
      <vt:lpstr>About JAMAICA and  the Partnership for Literacy Enhancement for the Deaf Project</vt:lpstr>
      <vt:lpstr>PROJECT GOAL AND OBJECTIVES</vt:lpstr>
      <vt:lpstr>Schools for the Deaf in Jamaica</vt:lpstr>
      <vt:lpstr>Rationale and Background</vt:lpstr>
      <vt:lpstr>Rationale and Background</vt:lpstr>
      <vt:lpstr>The LOCAL Challenge</vt:lpstr>
      <vt:lpstr>Data Collection Methods</vt:lpstr>
      <vt:lpstr>The Sample</vt:lpstr>
      <vt:lpstr>Description of Sample</vt:lpstr>
      <vt:lpstr>LOCAL CHALLENGE # 1:  Parents of students who are Deaf and Hard of Hearing are not proficient JSL Signers</vt:lpstr>
      <vt:lpstr>Intervention and Measures</vt:lpstr>
      <vt:lpstr>Intervention and Measures</vt:lpstr>
      <vt:lpstr>PowerPoint Presentation</vt:lpstr>
      <vt:lpstr>PowerPoint Presentation</vt:lpstr>
      <vt:lpstr>Presentations/Training on various topics: </vt:lpstr>
      <vt:lpstr>Presentations/Training on various topics such as: </vt:lpstr>
      <vt:lpstr>Shared Reading Program (Home Visits)</vt:lpstr>
      <vt:lpstr>Shared Reading Component - Jamaican Sign Language &amp; Enrichment Weekend Workshop       Three day weekend intervention) </vt:lpstr>
      <vt:lpstr>Support Groups and Group Counselling</vt:lpstr>
      <vt:lpstr>WHAT’S APP SUPPORT GROUPS</vt:lpstr>
      <vt:lpstr>SUMMARY OF RESULTS</vt:lpstr>
      <vt:lpstr>Pas Rate for JSL Classes Disaggregated by Relationship to D/HH Child</vt:lpstr>
      <vt:lpstr>20%</vt:lpstr>
      <vt:lpstr>How often did you use JSL when communicating with your Child? </vt:lpstr>
      <vt:lpstr>Parents’ Performance in JSL Classes</vt:lpstr>
      <vt:lpstr>Factors related to Parents’ Successful Performance in JSL Classes</vt:lpstr>
      <vt:lpstr>Factors related to Parents’ Successful Performance in JSL Classes</vt:lpstr>
      <vt:lpstr>Factors related to Parents’ Successful Performance in JSL Classes</vt:lpstr>
      <vt:lpstr>LOCAL CHALLENGE #2:  Parents have difficulty with knowledge about parenting a Deaf /Hard of Hearing child </vt:lpstr>
      <vt:lpstr>WHAT’S APP SUPPORT GROUPS</vt:lpstr>
      <vt:lpstr>Findings and Observations </vt:lpstr>
      <vt:lpstr>Findings and Observations </vt:lpstr>
      <vt:lpstr>Parents’ Self Reports: Practices</vt:lpstr>
      <vt:lpstr>Parents’ Self Reports: Practices</vt:lpstr>
      <vt:lpstr>Pre/Post Test Measures - Weekend Workshops</vt:lpstr>
      <vt:lpstr>Challenges emerging from the Discourse with Parents  …...</vt:lpstr>
      <vt:lpstr>Challenges emerging from the Discourse with Parents  …...</vt:lpstr>
      <vt:lpstr>Challenges as expressed by the Parents</vt:lpstr>
      <vt:lpstr>PARENTS’ FEEDBACK</vt:lpstr>
      <vt:lpstr>PARENTS’ FEEDBACK</vt:lpstr>
      <vt:lpstr>Parents’ Feedback:</vt:lpstr>
      <vt:lpstr>Parents’ Feedback:</vt:lpstr>
      <vt:lpstr>PowerPoint Presentation</vt:lpstr>
      <vt:lpstr>Addressing the PROCESS challenges  for Interventions for increasing Parents’ JSL Skills</vt:lpstr>
      <vt:lpstr>Addressing the PROCESS challenges - Parent Support Activities</vt:lpstr>
      <vt:lpstr>LESSONS LEARNT: Factors to treat with:</vt:lpstr>
      <vt:lpstr>LESSONS LEARNT: What works and What doesn't:</vt:lpstr>
      <vt:lpstr>RECOMMENDATIONS AND WAY FORWARD</vt:lpstr>
      <vt:lpstr>WHAT DADDY HAS TO “SIGN”.....</vt:lpstr>
      <vt:lpstr>References</vt:lpstr>
      <vt:lpstr>Thank you for your participation!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Partnering with Parents in Jamaican Sign Language (JSL)</dc:title>
  <dc:creator>Shauna-Kaye McArthur</dc:creator>
  <cp:lastModifiedBy>Shauna-Kaye McArthur</cp:lastModifiedBy>
  <cp:revision>1</cp:revision>
  <dcterms:modified xsi:type="dcterms:W3CDTF">2021-02-26T05:09:49Z</dcterms:modified>
</cp:coreProperties>
</file>