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Alfa Slab One" panose="020B0604020202020204" charset="0"/>
      <p:regular r:id="rId38"/>
    </p:embeddedFont>
    <p:embeddedFont>
      <p:font typeface="Economica" panose="020B0604020202020204" charset="0"/>
      <p:regular r:id="rId39"/>
      <p:bold r:id="rId40"/>
      <p:italic r:id="rId41"/>
      <p:boldItalic r:id="rId42"/>
    </p:embeddedFont>
    <p:embeddedFont>
      <p:font typeface="Open Sans" panose="020B0604020202020204" charset="0"/>
      <p:regular r:id="rId43"/>
      <p:bold r:id="rId44"/>
      <p:italic r:id="rId45"/>
      <p:boldItalic r:id="rId46"/>
    </p:embeddedFont>
    <p:embeddedFont>
      <p:font typeface="PT Sans Narrow" panose="020B0604020202020204" charset="0"/>
      <p:regular r:id="rId47"/>
      <p:bold r:id="rId48"/>
    </p:embeddedFont>
    <p:embeddedFont>
      <p:font typeface="Roboto" panose="020B0604020202020204" charset="0"/>
      <p:regular r:id="rId49"/>
      <p:bold r:id="rId50"/>
      <p:italic r:id="rId51"/>
      <p:boldItalic r:id="rId52"/>
    </p:embeddedFont>
    <p:embeddedFont>
      <p:font typeface="Roboto Thin"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Scott"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D9FD73-2A70-41F9-9E7C-6BC76A1BF876}">
  <a:tblStyle styleId="{FFD9FD73-2A70-41F9-9E7C-6BC76A1BF8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6B5076D-9A47-4A4C-83CE-6C0A857B9B6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27T21:56:50.174" idx="1">
    <p:pos x="196" y="199"/>
    <p:text>are these pretest numbers? do you have a later assessment? I know you're only halfway through but it would be interesting to see if there has been improvement in the meantime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6-27T21:57:17.971" idx="2">
    <p:pos x="196" y="966"/>
    <p:text>not sure what this means exactly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6-27T21:58:44.668" idx="3">
    <p:pos x="196" y="651"/>
    <p:text>is the change showing the percentage that went up to the highest time option for "how often"? (always, or every day, or whatever was the highest criteria?)</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6-27T22:01:04.007" idx="4">
    <p:pos x="196" y="519"/>
    <p:text>just to clarify, this means that in 2017-2018 47% of students gained at least one grade level in reading comprehension, and in 2018-2019, 56% of students gained at least one grade level in reading comprehension - is that correct? You don't happen to have data from a couple of years before, do you? (in other words, is this better than they had been doing before the grammar curriculum?) This info might not be strictly necessary here BUT if you have it, it would make this much stronger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presentation will provide a glimpse into Deaf Education, by sharing about an ongoing three year research that aims to improve inclusion in Schools for the Deaf through the adoption of a bilingual approach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c23b71b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c23b71b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9e7bb98f_0_1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99e7bb98f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Language Rich Environment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c6d877e1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c6d877e1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focused measure of the impact of the PLED Project to improve inclusion in Schools for the Deaf</a:t>
            </a:r>
            <a:endParaRPr/>
          </a:p>
          <a:p>
            <a:pPr marL="0" lvl="0" indent="0" algn="l" rtl="0">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If you view inclusion as the problem being addressed by this research then these 3 questions will allow you to share critical information.</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#1 requires you to share the process and output of creating a a language philosophy to govern inclusion in the schools, because a bilingual approach is considered to be at the core of the solution.</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#2 The effectiveness of the PLED interventions lie in the cultivation of: (A) a bilingual environment marked by a) strong JSL communicative competence among key players b) bilingual instructional strategies and (B) its impact evident in students' literacy performance.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#3 Focuses on the role of DCFs as language and cultural model in the design, development and delivery stages of intervention.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0decf93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c0decf9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descriptive research design, incorporating both qualitative and quantitative data collection methods.</a:t>
            </a:r>
            <a:endParaRPr/>
          </a:p>
          <a:p>
            <a:pPr marL="0" lvl="0" indent="0" algn="l" rtl="0">
              <a:spcBef>
                <a:spcPts val="0"/>
              </a:spcBef>
              <a:spcAft>
                <a:spcPts val="0"/>
              </a:spcAft>
              <a:buNone/>
            </a:pPr>
            <a:r>
              <a:rPr lang="en"/>
              <a:t>Based on Bilingual theory, the research aims to provide insights into why and how a bilingual approach to Deaf education assures inclusion in Schools for the Deaf</a:t>
            </a:r>
            <a:endParaRPr/>
          </a:p>
          <a:p>
            <a:pPr marL="0" lvl="0" indent="0" algn="l" rtl="0">
              <a:spcBef>
                <a:spcPts val="0"/>
              </a:spcBef>
              <a:spcAft>
                <a:spcPts val="0"/>
              </a:spcAft>
              <a:buNone/>
            </a:pPr>
            <a:r>
              <a:rPr lang="en"/>
              <a:t>The Focus is on instructional practices for literacy formation - examining the impact of including JSL Grammar study as part of Language Arts in an effort to cultivate a stronger foundation in JSL to support teaching English as a second language</a:t>
            </a:r>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I would describe our approach as a mixed method Descriptive Research design. Our methodology included Focus group discussions with Principals/school administrators to define our brand of inclusion; Case Study classes for piloting the curriculum, attitude surveys and competency/performance monitoring tests with students and teachers.</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99e7bb98f_0_24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99e7bb98f_0_2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T Sans Narrow"/>
                <a:ea typeface="PT Sans Narrow"/>
                <a:cs typeface="PT Sans Narrow"/>
                <a:sym typeface="PT Sans Narrow"/>
              </a:rPr>
              <a:t>Pilot Classes were exposed to a guided delivery of the JSLGC Level 1</a:t>
            </a:r>
            <a:endParaRPr sz="1400">
              <a:latin typeface="PT Sans Narrow"/>
              <a:ea typeface="PT Sans Narrow"/>
              <a:cs typeface="PT Sans Narrow"/>
              <a:sym typeface="PT Sans Narrow"/>
            </a:endParaRPr>
          </a:p>
          <a:p>
            <a:pPr marL="0" lvl="0" indent="0" algn="l" rtl="0">
              <a:spcBef>
                <a:spcPts val="0"/>
              </a:spcBef>
              <a:spcAft>
                <a:spcPts val="0"/>
              </a:spcAft>
              <a:buNone/>
            </a:pPr>
            <a:endParaRPr sz="1400">
              <a:latin typeface="PT Sans Narrow"/>
              <a:ea typeface="PT Sans Narrow"/>
              <a:cs typeface="PT Sans Narrow"/>
              <a:sym typeface="PT Sans Narrow"/>
            </a:endParaRPr>
          </a:p>
          <a:p>
            <a:pPr marL="0" lvl="0" indent="0" algn="l" rtl="0">
              <a:spcBef>
                <a:spcPts val="0"/>
              </a:spcBef>
              <a:spcAft>
                <a:spcPts val="0"/>
              </a:spcAft>
              <a:buNone/>
            </a:pPr>
            <a:r>
              <a:rPr lang="en" sz="1400">
                <a:latin typeface="PT Sans Narrow"/>
                <a:ea typeface="PT Sans Narrow"/>
                <a:cs typeface="PT Sans Narrow"/>
                <a:sym typeface="PT Sans Narrow"/>
              </a:rPr>
              <a:t>Teachers and DCF received training in bilingual instructional strategies</a:t>
            </a:r>
            <a:endParaRPr sz="1400">
              <a:latin typeface="PT Sans Narrow"/>
              <a:ea typeface="PT Sans Narrow"/>
              <a:cs typeface="PT Sans Narrow"/>
              <a:sym typeface="PT Sans Narrow"/>
            </a:endParaRPr>
          </a:p>
          <a:p>
            <a:pPr marL="0" lvl="0" indent="0" algn="l" rtl="0">
              <a:spcBef>
                <a:spcPts val="0"/>
              </a:spcBef>
              <a:spcAft>
                <a:spcPts val="0"/>
              </a:spcAft>
              <a:buNone/>
            </a:pPr>
            <a:r>
              <a:rPr lang="en" sz="1400">
                <a:latin typeface="PT Sans Narrow"/>
                <a:ea typeface="PT Sans Narrow"/>
                <a:cs typeface="PT Sans Narrow"/>
                <a:sym typeface="PT Sans Narrow"/>
              </a:rPr>
              <a:t>Training for improved JSL proficiency offered to instructors </a:t>
            </a:r>
            <a:endParaRPr sz="1400">
              <a:latin typeface="PT Sans Narrow"/>
              <a:ea typeface="PT Sans Narrow"/>
              <a:cs typeface="PT Sans Narrow"/>
              <a:sym typeface="PT Sans Narrow"/>
            </a:endParaRPr>
          </a:p>
          <a:p>
            <a:pPr marL="0" lvl="0" indent="0" algn="l" rtl="0">
              <a:spcBef>
                <a:spcPts val="0"/>
              </a:spcBef>
              <a:spcAft>
                <a:spcPts val="0"/>
              </a:spcAft>
              <a:buNone/>
            </a:pPr>
            <a:r>
              <a:rPr lang="en" sz="1400">
                <a:latin typeface="PT Sans Narrow"/>
                <a:ea typeface="PT Sans Narrow"/>
                <a:cs typeface="PT Sans Narrow"/>
                <a:sym typeface="PT Sans Narrow"/>
              </a:rPr>
              <a:t>Parents exposed to JSL and training to support literacy development</a:t>
            </a:r>
            <a:endParaRPr sz="1400">
              <a:latin typeface="PT Sans Narrow"/>
              <a:ea typeface="PT Sans Narrow"/>
              <a:cs typeface="PT Sans Narrow"/>
              <a:sym typeface="PT Sans Narrow"/>
            </a:endParaRPr>
          </a:p>
          <a:p>
            <a:pPr marL="0" lvl="0" indent="0" algn="l" rtl="0">
              <a:spcBef>
                <a:spcPts val="0"/>
              </a:spcBef>
              <a:spcAft>
                <a:spcPts val="0"/>
              </a:spcAft>
              <a:buNone/>
            </a:pPr>
            <a:r>
              <a:rPr lang="en" sz="1400">
                <a:latin typeface="PT Sans Narrow"/>
                <a:ea typeface="PT Sans Narrow"/>
                <a:cs typeface="PT Sans Narrow"/>
                <a:sym typeface="PT Sans Narrow"/>
              </a:rPr>
              <a:t>Educational leaders guided to formulate a language philosophy to guide the cultivation of a more inclusive educational environment</a:t>
            </a:r>
            <a:endParaRPr sz="1400">
              <a:latin typeface="PT Sans Narrow"/>
              <a:ea typeface="PT Sans Narrow"/>
              <a:cs typeface="PT Sans Narrow"/>
              <a:sym typeface="PT Sans Narrow"/>
            </a:endParaRPr>
          </a:p>
          <a:p>
            <a:pPr marL="0" lvl="0" indent="0" algn="l" rtl="0">
              <a:spcBef>
                <a:spcPts val="0"/>
              </a:spcBef>
              <a:spcAft>
                <a:spcPts val="0"/>
              </a:spcAft>
              <a:buNone/>
            </a:pPr>
            <a:endParaRPr sz="1400">
              <a:latin typeface="PT Sans Narrow"/>
              <a:ea typeface="PT Sans Narrow"/>
              <a:cs typeface="PT Sans Narrow"/>
              <a:sym typeface="PT Sans Narrow"/>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c729da98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c729da98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PT Sans Narrow"/>
              <a:ea typeface="PT Sans Narrow"/>
              <a:cs typeface="PT Sans Narrow"/>
              <a:sym typeface="PT Sans Narrow"/>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c729da989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c729da98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Describe the Focus Group discussions that produced this shared philosophy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c729da989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c729da98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in Progress. Half way thru longitudinal studies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c729da989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c729da98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35% believed Signed English more valuable in developing literacy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59% confident in the value of JSL to assure exam success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40% believing in SEE and a High level of  uncertainty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75% convicted of JSL providing communication access</a:t>
            </a:r>
            <a:endParaRPr sz="1200">
              <a:solidFill>
                <a:schemeClr val="dk1"/>
              </a:solidFill>
            </a:endParaRPr>
          </a:p>
          <a:p>
            <a:pPr marL="0" lvl="0" indent="0" algn="l" rtl="0">
              <a:spcBef>
                <a:spcPts val="0"/>
              </a:spcBef>
              <a:spcAft>
                <a:spcPts val="0"/>
              </a:spcAft>
              <a:buNone/>
            </a:pPr>
            <a:r>
              <a:rPr lang="en" sz="1200">
                <a:solidFill>
                  <a:schemeClr val="dk1"/>
                </a:solidFill>
              </a:rPr>
              <a:t>A context of persons needing to be convinced of the value of JSL and the bilingual approach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c729da989_1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c729da989_1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9e7bb98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99e7bb9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Audience for Feedback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5c729da989_1_9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5c729da989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c6d877e1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5c6d877e1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c729da989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c729da9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Approved positions by the MoEYI</a:t>
            </a:r>
            <a:endParaRPr sz="1300">
              <a:solidFill>
                <a:schemeClr val="dk1"/>
              </a:solidFill>
              <a:latin typeface="PT Sans Narrow"/>
              <a:ea typeface="PT Sans Narrow"/>
              <a:cs typeface="PT Sans Narrow"/>
              <a:sym typeface="PT Sans Narrow"/>
            </a:endParaRPr>
          </a:p>
          <a:p>
            <a:pPr marL="457200" lvl="0"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Serve as language and cultural models within schools for the Deaf</a:t>
            </a:r>
            <a:endParaRPr sz="1300">
              <a:solidFill>
                <a:schemeClr val="dk1"/>
              </a:solidFill>
              <a:latin typeface="PT Sans Narrow"/>
              <a:ea typeface="PT Sans Narrow"/>
              <a:cs typeface="PT Sans Narrow"/>
              <a:sym typeface="PT Sans Narrow"/>
            </a:endParaRPr>
          </a:p>
          <a:p>
            <a:pPr marL="914400" lvl="1"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Provide significant support to hearing teachers in the preparation and delivery of subject content </a:t>
            </a:r>
            <a:endParaRPr sz="1300">
              <a:solidFill>
                <a:schemeClr val="dk1"/>
              </a:solidFill>
              <a:latin typeface="PT Sans Narrow"/>
              <a:ea typeface="PT Sans Narrow"/>
              <a:cs typeface="PT Sans Narrow"/>
              <a:sym typeface="PT Sans Narrow"/>
            </a:endParaRPr>
          </a:p>
          <a:p>
            <a:pPr marL="914400" lvl="1"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Support new D/HH students in the acquisition of Jamaican Sign Language</a:t>
            </a:r>
            <a:endParaRPr sz="1300">
              <a:solidFill>
                <a:schemeClr val="dk1"/>
              </a:solidFill>
              <a:latin typeface="PT Sans Narrow"/>
              <a:ea typeface="PT Sans Narrow"/>
              <a:cs typeface="PT Sans Narrow"/>
              <a:sym typeface="PT Sans Narrow"/>
            </a:endParaRPr>
          </a:p>
          <a:p>
            <a:pPr marL="457200" lvl="0"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Not just a Teacher’s Aide</a:t>
            </a:r>
            <a:endParaRPr sz="1300">
              <a:solidFill>
                <a:schemeClr val="dk1"/>
              </a:solidFill>
              <a:latin typeface="PT Sans Narrow"/>
              <a:ea typeface="PT Sans Narrow"/>
              <a:cs typeface="PT Sans Narrow"/>
              <a:sym typeface="PT Sans Narrow"/>
            </a:endParaRPr>
          </a:p>
          <a:p>
            <a:pPr marL="457200" lvl="0"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Positioned within the earlier grades for enhanced impact on language development</a:t>
            </a:r>
            <a:endParaRPr sz="1300">
              <a:solidFill>
                <a:schemeClr val="dk1"/>
              </a:solidFill>
              <a:latin typeface="PT Sans Narrow"/>
              <a:ea typeface="PT Sans Narrow"/>
              <a:cs typeface="PT Sans Narrow"/>
              <a:sym typeface="PT Sans Narrow"/>
            </a:endParaRPr>
          </a:p>
          <a:p>
            <a:pPr marL="457200" lvl="0" indent="-311150" algn="l" rtl="0">
              <a:spcBef>
                <a:spcPts val="1000"/>
              </a:spcBef>
              <a:spcAft>
                <a:spcPts val="0"/>
              </a:spcAft>
              <a:buClr>
                <a:schemeClr val="dk1"/>
              </a:buClr>
              <a:buSzPts val="1300"/>
              <a:buFont typeface="PT Sans Narrow"/>
              <a:buChar char="●"/>
            </a:pPr>
            <a:r>
              <a:rPr lang="en" sz="1300">
                <a:solidFill>
                  <a:schemeClr val="dk1"/>
                </a:solidFill>
                <a:latin typeface="PT Sans Narrow"/>
                <a:ea typeface="PT Sans Narrow"/>
                <a:cs typeface="PT Sans Narrow"/>
                <a:sym typeface="PT Sans Narrow"/>
              </a:rPr>
              <a:t>Delivers the JSL Grammar Curriculum</a:t>
            </a:r>
            <a:endParaRPr sz="1300">
              <a:solidFill>
                <a:schemeClr val="dk1"/>
              </a:solidFill>
              <a:latin typeface="PT Sans Narrow"/>
              <a:ea typeface="PT Sans Narrow"/>
              <a:cs typeface="PT Sans Narrow"/>
              <a:sym typeface="PT Sans Narrow"/>
            </a:endParaRPr>
          </a:p>
          <a:p>
            <a:pPr marL="0" lvl="0" indent="0" algn="l" rtl="0">
              <a:spcBef>
                <a:spcPts val="100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c666fd5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c666fd5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07916"/>
              </a:lnSpc>
              <a:spcBef>
                <a:spcPts val="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We’ve had students and parents’ workshops, we’ve had one-on-one; we’ve invited them to the classroom to help them understand the Language and the needs of their Deaf children. Communication is necessary.</a:t>
            </a:r>
            <a:endParaRPr sz="1200">
              <a:solidFill>
                <a:schemeClr val="dk1"/>
              </a:solidFill>
              <a:latin typeface="PT Sans Narrow"/>
              <a:ea typeface="PT Sans Narrow"/>
              <a:cs typeface="PT Sans Narrow"/>
              <a:sym typeface="PT Sans Narrow"/>
            </a:endParaRPr>
          </a:p>
          <a:p>
            <a:pPr marL="914400" lvl="1" indent="-317500" algn="l" rtl="0">
              <a:lnSpc>
                <a:spcPct val="107916"/>
              </a:lnSpc>
              <a:spcBef>
                <a:spcPts val="80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 show them the resources that they can use, and we provide training. We teach them Sign Language, we teach them vocabulary, spelling, writing, how to help their children with homework. So, we provide new ideas for the parents to help their child. We don’t leave them on their own. We do follow-up, we do one-on-ne and the parents are now more interested in teaching their child; they are more confident. They are now helping them with homework. We formed WhatsApp groups where we collaborate. We share the homework, here. If the parents don’t understand we do video calls to show them the sign.</a:t>
            </a:r>
            <a:endParaRPr sz="1200">
              <a:solidFill>
                <a:schemeClr val="dk1"/>
              </a:solidFill>
              <a:latin typeface="PT Sans Narrow"/>
              <a:ea typeface="PT Sans Narrow"/>
              <a:cs typeface="PT Sans Narrow"/>
              <a:sym typeface="PT Sans Narrow"/>
            </a:endParaRPr>
          </a:p>
          <a:p>
            <a:pPr marL="914400" lvl="1" indent="-317500" algn="l" rtl="0">
              <a:lnSpc>
                <a:spcPct val="107916"/>
              </a:lnSpc>
              <a:spcBef>
                <a:spcPts val="80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 use shared reading, also.</a:t>
            </a:r>
            <a:endParaRPr sz="1400">
              <a:solidFill>
                <a:srgbClr val="222222"/>
              </a:solidFill>
              <a:latin typeface="PT Sans Narrow"/>
              <a:ea typeface="PT Sans Narrow"/>
              <a:cs typeface="PT Sans Narrow"/>
              <a:sym typeface="PT Sans Narrow"/>
            </a:endParaRPr>
          </a:p>
          <a:p>
            <a:pPr marL="0" lvl="0" indent="0" algn="l" rtl="0">
              <a:spcBef>
                <a:spcPts val="8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6d877e1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c6d877e1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7500" algn="l" rtl="0">
              <a:lnSpc>
                <a:spcPct val="107916"/>
              </a:lnSpc>
              <a:spcBef>
                <a:spcPts val="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We’ve had students and parents’ workshops, we’ve had one-on-one; we’ve invited them to the classroom to help them understand the Language and the needs of their Deaf children. Communication is necessary.</a:t>
            </a:r>
            <a:endParaRPr sz="1200">
              <a:solidFill>
                <a:schemeClr val="dk1"/>
              </a:solidFill>
              <a:latin typeface="PT Sans Narrow"/>
              <a:ea typeface="PT Sans Narrow"/>
              <a:cs typeface="PT Sans Narrow"/>
              <a:sym typeface="PT Sans Narrow"/>
            </a:endParaRPr>
          </a:p>
          <a:p>
            <a:pPr marL="914400" lvl="1" indent="-317500" algn="l" rtl="0">
              <a:lnSpc>
                <a:spcPct val="107916"/>
              </a:lnSpc>
              <a:spcBef>
                <a:spcPts val="80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 show them the resources that they can use, and we provide training. We teach them Sign Language, we teach them vocabulary, spelling, writing, how to help their children with homework. So, we provide new ideas for the parents to help their child. We don’t leave them on their own. We do follow-up, we do one-on-ne and the parents are now more interested in teaching their child; they are more confident. They are now helping them with homework. We formed WhatsApp groups where we collaborate. We share the homework, here. If the parents don’t understand we do video calls to show them the sign.</a:t>
            </a:r>
            <a:endParaRPr sz="1200">
              <a:solidFill>
                <a:schemeClr val="dk1"/>
              </a:solidFill>
              <a:latin typeface="PT Sans Narrow"/>
              <a:ea typeface="PT Sans Narrow"/>
              <a:cs typeface="PT Sans Narrow"/>
              <a:sym typeface="PT Sans Narrow"/>
            </a:endParaRPr>
          </a:p>
          <a:p>
            <a:pPr marL="914400" lvl="1" indent="-317500" algn="l" rtl="0">
              <a:lnSpc>
                <a:spcPct val="107916"/>
              </a:lnSpc>
              <a:spcBef>
                <a:spcPts val="800"/>
              </a:spcBef>
              <a:spcAft>
                <a:spcPts val="0"/>
              </a:spcAft>
              <a:buClr>
                <a:srgbClr val="222222"/>
              </a:buClr>
              <a:buSzPts val="1400"/>
              <a:buFont typeface="PT Sans Narrow"/>
              <a:buChar char="○"/>
            </a:pPr>
            <a:r>
              <a:rPr lang="en" sz="1200">
                <a:solidFill>
                  <a:schemeClr val="dk1"/>
                </a:solidFill>
                <a:latin typeface="PT Sans Narrow"/>
                <a:ea typeface="PT Sans Narrow"/>
                <a:cs typeface="PT Sans Narrow"/>
                <a:sym typeface="PT Sans Narrow"/>
              </a:rPr>
              <a:t>We use shared reading, also.</a:t>
            </a:r>
            <a:endParaRPr sz="1400">
              <a:solidFill>
                <a:srgbClr val="222222"/>
              </a:solidFill>
              <a:latin typeface="PT Sans Narrow"/>
              <a:ea typeface="PT Sans Narrow"/>
              <a:cs typeface="PT Sans Narrow"/>
              <a:sym typeface="PT Sans Narrow"/>
            </a:endParaRPr>
          </a:p>
          <a:p>
            <a:pPr marL="0" lvl="0" indent="0" algn="l" rtl="0">
              <a:spcBef>
                <a:spcPts val="8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c1d0b84a5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c1d0b84a5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c729da989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c729da989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c0decf9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c0decf9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c6d877e1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c6d877e1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c0decf93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c0decf93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99e7bb9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99e7bb9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Brice and Strauss (2016) found that there are extensive indications that deaf-specific programs encourage successful socio-emotional growth when compared to mainstream schools.</a:t>
            </a:r>
            <a:endParaRPr sz="1400">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In a school for the Deaf, Deaf students share a language and a culture, hence they are able to participate in this educational environment equally and naturally. (Canadian Association of the Deaf, 2015)</a:t>
            </a:r>
            <a:endParaRPr sz="1400">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c6ee30b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c6ee30b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c6d877e1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c6d877e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c6d877e1f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c6d877e1f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c6d877e1f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5c6d877e1f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c729da989_1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c729da989_1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c1d0b84a5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c1d0b84a5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c6d877e1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c6d877e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latin typeface="PT Sans Narrow"/>
                <a:ea typeface="PT Sans Narrow"/>
                <a:cs typeface="PT Sans Narrow"/>
                <a:sym typeface="PT Sans Narrow"/>
              </a:rPr>
              <a:t>Issues to be considered</a:t>
            </a:r>
            <a:endParaRPr sz="1500">
              <a:latin typeface="PT Sans Narrow"/>
              <a:ea typeface="PT Sans Narrow"/>
              <a:cs typeface="PT Sans Narrow"/>
              <a:sym typeface="PT Sans Narrow"/>
            </a:endParaRPr>
          </a:p>
          <a:p>
            <a:pPr marL="457200" lvl="0" indent="-323850" algn="l" rtl="0">
              <a:lnSpc>
                <a:spcPct val="115000"/>
              </a:lnSpc>
              <a:spcBef>
                <a:spcPts val="0"/>
              </a:spcBef>
              <a:spcAft>
                <a:spcPts val="0"/>
              </a:spcAft>
              <a:buClr>
                <a:srgbClr val="000000"/>
              </a:buClr>
              <a:buSzPts val="1500"/>
              <a:buFont typeface="PT Sans Narrow"/>
              <a:buChar char="●"/>
            </a:pPr>
            <a:r>
              <a:rPr lang="en" sz="1500">
                <a:latin typeface="PT Sans Narrow"/>
                <a:ea typeface="PT Sans Narrow"/>
                <a:cs typeface="PT Sans Narrow"/>
                <a:sym typeface="PT Sans Narrow"/>
              </a:rPr>
              <a:t>Trained Educational Interpreters for each grade/class/child in relevant content areas </a:t>
            </a:r>
            <a:endParaRPr sz="1500">
              <a:latin typeface="PT Sans Narrow"/>
              <a:ea typeface="PT Sans Narrow"/>
              <a:cs typeface="PT Sans Narrow"/>
              <a:sym typeface="PT Sans Narrow"/>
            </a:endParaRPr>
          </a:p>
          <a:p>
            <a:pPr marL="457200" lvl="0" indent="-323850" algn="l" rtl="0">
              <a:lnSpc>
                <a:spcPct val="115000"/>
              </a:lnSpc>
              <a:spcBef>
                <a:spcPts val="0"/>
              </a:spcBef>
              <a:spcAft>
                <a:spcPts val="0"/>
              </a:spcAft>
              <a:buClr>
                <a:srgbClr val="000000"/>
              </a:buClr>
              <a:buSzPts val="1500"/>
              <a:buFont typeface="PT Sans Narrow"/>
              <a:buChar char="●"/>
            </a:pPr>
            <a:r>
              <a:rPr lang="en" sz="1500">
                <a:latin typeface="PT Sans Narrow"/>
                <a:ea typeface="PT Sans Narrow"/>
                <a:cs typeface="PT Sans Narrow"/>
                <a:sym typeface="PT Sans Narrow"/>
              </a:rPr>
              <a:t>Qualified and Trained instructors  and itinerant aware of JSL and Deaf Culture</a:t>
            </a:r>
            <a:endParaRPr sz="1500">
              <a:latin typeface="PT Sans Narrow"/>
              <a:ea typeface="PT Sans Narrow"/>
              <a:cs typeface="PT Sans Narrow"/>
              <a:sym typeface="PT Sans Narrow"/>
            </a:endParaRPr>
          </a:p>
          <a:p>
            <a:pPr marL="457200" lvl="0" indent="-323850" algn="l" rtl="0">
              <a:lnSpc>
                <a:spcPct val="115000"/>
              </a:lnSpc>
              <a:spcBef>
                <a:spcPts val="0"/>
              </a:spcBef>
              <a:spcAft>
                <a:spcPts val="0"/>
              </a:spcAft>
              <a:buClr>
                <a:srgbClr val="000000"/>
              </a:buClr>
              <a:buSzPts val="1500"/>
              <a:buFont typeface="PT Sans Narrow"/>
              <a:buChar char="●"/>
            </a:pPr>
            <a:r>
              <a:rPr lang="en" sz="1500">
                <a:latin typeface="PT Sans Narrow"/>
                <a:ea typeface="PT Sans Narrow"/>
                <a:cs typeface="PT Sans Narrow"/>
                <a:sym typeface="PT Sans Narrow"/>
              </a:rPr>
              <a:t>Bilingual approach as English is not their first language</a:t>
            </a:r>
            <a:endParaRPr sz="1500">
              <a:latin typeface="PT Sans Narrow"/>
              <a:ea typeface="PT Sans Narrow"/>
              <a:cs typeface="PT Sans Narrow"/>
              <a:sym typeface="PT Sans Narrow"/>
            </a:endParaRPr>
          </a:p>
          <a:p>
            <a:pPr marL="457200" lvl="0" indent="-323850" algn="l" rtl="0">
              <a:lnSpc>
                <a:spcPct val="115000"/>
              </a:lnSpc>
              <a:spcBef>
                <a:spcPts val="0"/>
              </a:spcBef>
              <a:spcAft>
                <a:spcPts val="0"/>
              </a:spcAft>
              <a:buClr>
                <a:srgbClr val="000000"/>
              </a:buClr>
              <a:buSzPts val="1500"/>
              <a:buFont typeface="PT Sans Narrow"/>
              <a:buChar char="●"/>
            </a:pPr>
            <a:r>
              <a:rPr lang="en" sz="1500">
                <a:latin typeface="PT Sans Narrow"/>
                <a:ea typeface="PT Sans Narrow"/>
                <a:cs typeface="PT Sans Narrow"/>
                <a:sym typeface="PT Sans Narrow"/>
              </a:rPr>
              <a:t>Teaching and learning environment that promotes two-way communication between student and teacher.</a:t>
            </a:r>
            <a:endParaRPr sz="1500">
              <a:latin typeface="PT Sans Narrow"/>
              <a:ea typeface="PT Sans Narrow"/>
              <a:cs typeface="PT Sans Narrow"/>
              <a:sym typeface="PT Sans Narrow"/>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c6d877e1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c6d877e1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200">
                <a:solidFill>
                  <a:srgbClr val="222222"/>
                </a:solidFill>
                <a:highlight>
                  <a:srgbClr val="FFFFFF"/>
                </a:highlight>
              </a:rPr>
              <a:t>Fighting for </a:t>
            </a:r>
            <a:r>
              <a:rPr lang="en" sz="1200" b="1">
                <a:solidFill>
                  <a:srgbClr val="222222"/>
                </a:solidFill>
                <a:highlight>
                  <a:srgbClr val="FFFFFF"/>
                </a:highlight>
              </a:rPr>
              <a:t>inclusion </a:t>
            </a:r>
            <a:r>
              <a:rPr lang="en" sz="1200">
                <a:solidFill>
                  <a:srgbClr val="222222"/>
                </a:solidFill>
                <a:highlight>
                  <a:srgbClr val="FFFFFF"/>
                </a:highlight>
              </a:rPr>
              <a:t>also involves ensuring that all support systems are available to those who need special support.</a:t>
            </a:r>
            <a:endParaRPr sz="1200">
              <a:solidFill>
                <a:srgbClr val="22222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rPr>
              <a:t>Language deprivation is at the heart of the literacy challenges faced by D/HH students.</a:t>
            </a:r>
            <a:endParaRPr sz="1200">
              <a:solidFill>
                <a:srgbClr val="22222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rPr>
              <a:t>Our theory of action is premised on a bilingual approach to literacy formation.</a:t>
            </a:r>
            <a:endParaRPr sz="1200">
              <a:solidFill>
                <a:srgbClr val="22222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rPr>
              <a:t>We believe that by addressing communication access we will create a more inclusive teaching &amp; learning environment for D/HH students</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457200" lvl="0" indent="0" algn="l" rtl="0">
              <a:spcBef>
                <a:spcPts val="0"/>
              </a:spcBef>
              <a:spcAft>
                <a:spcPts val="0"/>
              </a:spcAft>
              <a:buNone/>
            </a:pPr>
            <a:endParaRPr sz="120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c729da98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c729da98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truly inclusive educational environment for D/HH students should reflect the following critical features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c729da98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c729da9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In Jamaica, out of a population of about 2.7 million people, approximately 54,000 are Deaf. (The Planning Institute of Jamaica, 2015)</a:t>
            </a:r>
            <a:endParaRPr sz="1400">
              <a:solidFill>
                <a:schemeClr val="dk1"/>
              </a:solidFill>
              <a:latin typeface="PT Sans Narrow"/>
              <a:ea typeface="PT Sans Narrow"/>
              <a:cs typeface="PT Sans Narrow"/>
              <a:sym typeface="PT Sans Narrow"/>
            </a:endParaRPr>
          </a:p>
          <a:p>
            <a:pPr marL="457200" lvl="0" indent="-317500" algn="l" rtl="0">
              <a:spcBef>
                <a:spcPts val="100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11 Schools for the Deaf across six parishes serving approximately 400 students from 1 - 21 years</a:t>
            </a:r>
            <a:endParaRPr sz="1400">
              <a:solidFill>
                <a:schemeClr val="dk1"/>
              </a:solidFill>
              <a:latin typeface="PT Sans Narrow"/>
              <a:ea typeface="PT Sans Narrow"/>
              <a:cs typeface="PT Sans Narrow"/>
              <a:sym typeface="PT Sans Narrow"/>
            </a:endParaRPr>
          </a:p>
          <a:p>
            <a:pPr marL="457200" lvl="0" indent="-317500" algn="l" rtl="0">
              <a:spcBef>
                <a:spcPts val="100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Majority of children who are D/HH are educated in Schools for the Deaf</a:t>
            </a:r>
            <a:endParaRPr sz="1400">
              <a:solidFill>
                <a:schemeClr val="dk1"/>
              </a:solidFill>
              <a:latin typeface="PT Sans Narrow"/>
              <a:ea typeface="PT Sans Narrow"/>
              <a:cs typeface="PT Sans Narrow"/>
              <a:sym typeface="PT Sans Narrow"/>
            </a:endParaRPr>
          </a:p>
          <a:p>
            <a:pPr marL="457200" lvl="0" indent="-317500" algn="l" rtl="0">
              <a:spcBef>
                <a:spcPts val="100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Undocumented amount (although it is felt that it may be a few) of children with diagnosed significant hearing loss  are currently mainstreamed with little or no support</a:t>
            </a:r>
            <a:endParaRPr sz="1400">
              <a:solidFill>
                <a:schemeClr val="dk1"/>
              </a:solidFill>
              <a:latin typeface="PT Sans Narrow"/>
              <a:ea typeface="PT Sans Narrow"/>
              <a:cs typeface="PT Sans Narrow"/>
              <a:sym typeface="PT Sans Narrow"/>
            </a:endParaRPr>
          </a:p>
          <a:p>
            <a:pPr marL="457200" lvl="0" indent="-317500" algn="l" rtl="0">
              <a:spcBef>
                <a:spcPts val="100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One integrated unit for the Deaf (excelsior) </a:t>
            </a:r>
            <a:endParaRPr sz="1400">
              <a:solidFill>
                <a:schemeClr val="dk1"/>
              </a:solidFill>
              <a:latin typeface="PT Sans Narrow"/>
              <a:ea typeface="PT Sans Narrow"/>
              <a:cs typeface="PT Sans Narrow"/>
              <a:sym typeface="PT Sans Narrow"/>
            </a:endParaRPr>
          </a:p>
          <a:p>
            <a:pPr marL="457200" lvl="0" indent="-317500" algn="l" rtl="0">
              <a:spcBef>
                <a:spcPts val="1000"/>
              </a:spcBef>
              <a:spcAft>
                <a:spcPts val="0"/>
              </a:spcAft>
              <a:buClr>
                <a:srgbClr val="695D46"/>
              </a:buClr>
              <a:buSzPts val="1400"/>
              <a:buFont typeface="PT Sans Narrow"/>
              <a:buChar char="●"/>
            </a:pPr>
            <a:r>
              <a:rPr lang="en" sz="1400">
                <a:solidFill>
                  <a:schemeClr val="dk1"/>
                </a:solidFill>
                <a:latin typeface="PT Sans Narrow"/>
                <a:ea typeface="PT Sans Narrow"/>
                <a:cs typeface="PT Sans Narrow"/>
                <a:sym typeface="PT Sans Narrow"/>
              </a:rPr>
              <a:t>An expected high number of undiagnosed children due to stigma, lack of knowledge and resources</a:t>
            </a:r>
            <a:endParaRPr sz="1400">
              <a:solidFill>
                <a:schemeClr val="dk1"/>
              </a:solidFill>
              <a:latin typeface="PT Sans Narrow"/>
              <a:ea typeface="PT Sans Narrow"/>
              <a:cs typeface="PT Sans Narrow"/>
              <a:sym typeface="PT Sans Narrow"/>
            </a:endParaRPr>
          </a:p>
          <a:p>
            <a:pPr marL="0" lvl="0" indent="0" algn="l" rtl="0">
              <a:spcBef>
                <a:spcPts val="1000"/>
              </a:spcBef>
              <a:spcAft>
                <a:spcPts val="0"/>
              </a:spcAft>
              <a:buNone/>
            </a:pPr>
            <a:endParaRPr sz="1400">
              <a:latin typeface="PT Sans Narrow"/>
              <a:ea typeface="PT Sans Narrow"/>
              <a:cs typeface="PT Sans Narrow"/>
              <a:sym typeface="PT Sans Narrow"/>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c22df69f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c22df69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cxnSp>
        <p:nvCxnSpPr>
          <p:cNvPr id="63" name="Google Shape;63;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64" name="Google Shape;64;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65" name="Google Shape;65;p14"/>
          <p:cNvGrpSpPr/>
          <p:nvPr/>
        </p:nvGrpSpPr>
        <p:grpSpPr>
          <a:xfrm>
            <a:off x="1004144" y="1022025"/>
            <a:ext cx="7136668" cy="152400"/>
            <a:chOff x="1346429" y="1011300"/>
            <a:chExt cx="6452100" cy="152400"/>
          </a:xfrm>
        </p:grpSpPr>
        <p:cxnSp>
          <p:nvCxnSpPr>
            <p:cNvPr id="66" name="Google Shape;66;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7" name="Google Shape;67;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8" name="Google Shape;68;p14"/>
          <p:cNvGrpSpPr/>
          <p:nvPr/>
        </p:nvGrpSpPr>
        <p:grpSpPr>
          <a:xfrm>
            <a:off x="1004151" y="3969100"/>
            <a:ext cx="7136668" cy="152400"/>
            <a:chOff x="1346435" y="3969088"/>
            <a:chExt cx="6452100" cy="152400"/>
          </a:xfrm>
        </p:grpSpPr>
        <p:cxnSp>
          <p:nvCxnSpPr>
            <p:cNvPr id="69" name="Google Shape;69;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70" name="Google Shape;70;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71" name="Google Shape;71;p14"/>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72" name="Google Shape;72;p14"/>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3" name="Google Shape;7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5"/>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1" name="Google Shape;81;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5" name="Google Shape;85;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6" name="Google Shape;86;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 name="Google Shape;9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4" name="Google Shape;9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97" name="Google Shape;9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1"/>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 name="Google Shape;100;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01" name="Google Shape;101;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 name="Google Shape;102;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4" name="Google Shape;10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107" name="Google Shape;10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3"/>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111" name="Google Shape;111;p23"/>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2" name="Google Shape;11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0" name="Google Shape;60;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onlinelibrary.wiley.com/doi/abs/10.1111/j.1365-2788.2011.01497.x" TargetMode="External"/><Relationship Id="rId3" Type="http://schemas.openxmlformats.org/officeDocument/2006/relationships/hyperlink" Target="https://doi.org/10.1093/deafed/enx004" TargetMode="External"/><Relationship Id="rId7" Type="http://schemas.openxmlformats.org/officeDocument/2006/relationships/hyperlink" Target="https://doi.org/10.1093/deafed/enw036"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journals.sagepub.com/doi/abs/10.1177/0741932513485448" TargetMode="External"/><Relationship Id="rId5" Type="http://schemas.openxmlformats.org/officeDocument/2006/relationships/hyperlink" Target="http://cad.ca/issues-%20%20positions/education/" TargetMode="External"/><Relationship Id="rId4" Type="http://schemas.openxmlformats.org/officeDocument/2006/relationships/hyperlink" Target="https://www.ncbi.nlm.nih.gov/pmc/articles/PMC4847601/" TargetMode="External"/><Relationship Id="rId9" Type="http://schemas.openxmlformats.org/officeDocument/2006/relationships/hyperlink" Target="https://ir.lib.uwo.ca/etd/605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onlinelibrary.wiley.com/doi/abs/10.1111/j.1365-2788.2011.01497.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ohchr.org/EN/Issues/Disability/Pages/StudyRightOfPersonsWithDisabilitiesToEducation.aspx" TargetMode="External"/><Relationship Id="rId5" Type="http://schemas.openxmlformats.org/officeDocument/2006/relationships/hyperlink" Target="https://is.cuni.cz/webapps/zzp/download/120150590" TargetMode="External"/><Relationship Id="rId4" Type="http://schemas.openxmlformats.org/officeDocument/2006/relationships/hyperlink" Target="https://ir.lib.uwo.ca/etd/605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irepos.unijos.edu.ng/jspui/bitstream/123456789/1652/1/benefits%20of%20inclusive%20education.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academic.oup.com/jdsde" TargetMode="External"/><Relationship Id="rId4" Type="http://schemas.openxmlformats.org/officeDocument/2006/relationships/hyperlink" Target="https://eric.ed.gov/?id=EJ90904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hyperlink" Target="mailto:tewen-smith@jamdeaf.org.j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ctrTitle"/>
          </p:nvPr>
        </p:nvSpPr>
        <p:spPr>
          <a:xfrm>
            <a:off x="2714275" y="1444250"/>
            <a:ext cx="55152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Ensuring Inclusion in Schools for the Deaf</a:t>
            </a:r>
            <a:endParaRPr b="1"/>
          </a:p>
        </p:txBody>
      </p:sp>
      <p:sp>
        <p:nvSpPr>
          <p:cNvPr id="120" name="Google Shape;120;p25"/>
          <p:cNvSpPr txBox="1">
            <a:spLocks noGrp="1"/>
          </p:cNvSpPr>
          <p:nvPr>
            <p:ph type="subTitle" idx="1"/>
          </p:nvPr>
        </p:nvSpPr>
        <p:spPr>
          <a:xfrm>
            <a:off x="1834300" y="3116575"/>
            <a:ext cx="44991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Presented at DISES Regional Conference;</a:t>
            </a:r>
            <a:endParaRPr sz="2000"/>
          </a:p>
          <a:p>
            <a:pPr marL="0" lvl="0" indent="0" algn="ctr" rtl="0">
              <a:spcBef>
                <a:spcPts val="0"/>
              </a:spcBef>
              <a:spcAft>
                <a:spcPts val="0"/>
              </a:spcAft>
              <a:buNone/>
            </a:pPr>
            <a:r>
              <a:rPr lang="en" sz="2000"/>
              <a:t>Authors: Jessica Scott, PhD, Tisha Ewen-Smith M.Sc, Shauna-kaye McArthur B.A., Iris Soutar, PhD</a:t>
            </a:r>
            <a:endParaRPr sz="2000"/>
          </a:p>
          <a:p>
            <a:pPr marL="0" lvl="0" indent="0" algn="ctr" rtl="0">
              <a:spcBef>
                <a:spcPts val="0"/>
              </a:spcBef>
              <a:spcAft>
                <a:spcPts val="0"/>
              </a:spcAft>
              <a:buNone/>
            </a:pPr>
            <a:r>
              <a:rPr lang="en" sz="2000"/>
              <a:t>June 2019</a:t>
            </a:r>
            <a:endParaRPr sz="2000"/>
          </a:p>
        </p:txBody>
      </p:sp>
      <p:pic>
        <p:nvPicPr>
          <p:cNvPr id="121" name="Google Shape;121;p25"/>
          <p:cNvPicPr preferRelativeResize="0"/>
          <p:nvPr/>
        </p:nvPicPr>
        <p:blipFill>
          <a:blip r:embed="rId3">
            <a:alphaModFix/>
          </a:blip>
          <a:stretch>
            <a:fillRect/>
          </a:stretch>
        </p:blipFill>
        <p:spPr>
          <a:xfrm>
            <a:off x="6953450" y="41100"/>
            <a:ext cx="2074450" cy="1602975"/>
          </a:xfrm>
          <a:prstGeom prst="rect">
            <a:avLst/>
          </a:prstGeom>
          <a:noFill/>
          <a:ln>
            <a:noFill/>
          </a:ln>
        </p:spPr>
      </p:pic>
      <p:pic>
        <p:nvPicPr>
          <p:cNvPr id="122" name="Google Shape;122;p25"/>
          <p:cNvPicPr preferRelativeResize="0"/>
          <p:nvPr/>
        </p:nvPicPr>
        <p:blipFill>
          <a:blip r:embed="rId4">
            <a:alphaModFix/>
          </a:blip>
          <a:stretch>
            <a:fillRect/>
          </a:stretch>
        </p:blipFill>
        <p:spPr>
          <a:xfrm>
            <a:off x="0" y="41098"/>
            <a:ext cx="2074450" cy="1773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1176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B5394"/>
                </a:solidFill>
              </a:rPr>
              <a:t>Jamaica’s Readiness for Inclusion?</a:t>
            </a:r>
            <a:endParaRPr b="1">
              <a:solidFill>
                <a:srgbClr val="0B5394"/>
              </a:solidFill>
            </a:endParaRPr>
          </a:p>
        </p:txBody>
      </p:sp>
      <p:sp>
        <p:nvSpPr>
          <p:cNvPr id="207" name="Google Shape;207;p34"/>
          <p:cNvSpPr txBox="1">
            <a:spLocks noGrp="1"/>
          </p:cNvSpPr>
          <p:nvPr>
            <p:ph type="body" idx="1"/>
          </p:nvPr>
        </p:nvSpPr>
        <p:spPr>
          <a:xfrm>
            <a:off x="249725" y="948925"/>
            <a:ext cx="8748300" cy="3354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What is still needed?</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Cadre of trained and certified interpreters to service educational institutions (inadequate local training of such interpreters)</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Enhanced positive perspective and understanding about Disabilities especially Deafness and Deaf Culture </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Trained teachers equipped to serve D/HH students</a:t>
            </a:r>
            <a:endParaRPr sz="2200">
              <a:latin typeface="PT Sans Narrow"/>
              <a:ea typeface="PT Sans Narrow"/>
              <a:cs typeface="PT Sans Narrow"/>
              <a:sym typeface="PT Sans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85350" y="117600"/>
            <a:ext cx="8973300" cy="83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980000"/>
                </a:solidFill>
              </a:rPr>
              <a:t>ABOUT THE PARTNERSHIP FOR LITERACY ENHANCEMENT FOR THE DEAF PROJECT</a:t>
            </a:r>
            <a:endParaRPr sz="3000" b="1">
              <a:solidFill>
                <a:srgbClr val="980000"/>
              </a:solidFill>
            </a:endParaRPr>
          </a:p>
        </p:txBody>
      </p:sp>
      <p:sp>
        <p:nvSpPr>
          <p:cNvPr id="213" name="Google Shape;213;p35"/>
          <p:cNvSpPr txBox="1">
            <a:spLocks noGrp="1"/>
          </p:cNvSpPr>
          <p:nvPr>
            <p:ph type="body" idx="1"/>
          </p:nvPr>
        </p:nvSpPr>
        <p:spPr>
          <a:xfrm>
            <a:off x="150575" y="894750"/>
            <a:ext cx="4794600" cy="3354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Font typeface="PT Sans Narrow"/>
              <a:buChar char="●"/>
            </a:pPr>
            <a:r>
              <a:rPr lang="en" sz="2600" b="1">
                <a:solidFill>
                  <a:srgbClr val="000000"/>
                </a:solidFill>
                <a:latin typeface="PT Sans Narrow"/>
                <a:ea typeface="PT Sans Narrow"/>
                <a:cs typeface="PT Sans Narrow"/>
                <a:sym typeface="PT Sans Narrow"/>
              </a:rPr>
              <a:t>Jamaican Sign Language Grammar Curriculum</a:t>
            </a:r>
            <a:endParaRPr sz="2600" b="1">
              <a:solidFill>
                <a:srgbClr val="000000"/>
              </a:solidFill>
              <a:latin typeface="PT Sans Narrow"/>
              <a:ea typeface="PT Sans Narrow"/>
              <a:cs typeface="PT Sans Narrow"/>
              <a:sym typeface="PT Sans Narrow"/>
            </a:endParaRPr>
          </a:p>
          <a:p>
            <a:pPr marL="457200" lvl="0" indent="-393700" algn="l" rtl="0">
              <a:spcBef>
                <a:spcPts val="1000"/>
              </a:spcBef>
              <a:spcAft>
                <a:spcPts val="0"/>
              </a:spcAft>
              <a:buClr>
                <a:srgbClr val="000000"/>
              </a:buClr>
              <a:buSzPts val="2600"/>
              <a:buFont typeface="PT Sans Narrow"/>
              <a:buChar char="●"/>
            </a:pPr>
            <a:r>
              <a:rPr lang="en" sz="2600" b="1">
                <a:solidFill>
                  <a:srgbClr val="000000"/>
                </a:solidFill>
                <a:latin typeface="PT Sans Narrow"/>
                <a:ea typeface="PT Sans Narrow"/>
                <a:cs typeface="PT Sans Narrow"/>
                <a:sym typeface="PT Sans Narrow"/>
              </a:rPr>
              <a:t>Parent Training in JSL</a:t>
            </a:r>
            <a:r>
              <a:rPr lang="en" sz="2600">
                <a:solidFill>
                  <a:srgbClr val="000000"/>
                </a:solidFill>
                <a:latin typeface="PT Sans Narrow"/>
                <a:ea typeface="PT Sans Narrow"/>
                <a:cs typeface="PT Sans Narrow"/>
                <a:sym typeface="PT Sans Narrow"/>
              </a:rPr>
              <a:t> -&gt; Ensuring the home environment is inclusive for the Deaf/HH child</a:t>
            </a:r>
            <a:endParaRPr sz="2600">
              <a:solidFill>
                <a:srgbClr val="000000"/>
              </a:solidFill>
              <a:latin typeface="PT Sans Narrow"/>
              <a:ea typeface="PT Sans Narrow"/>
              <a:cs typeface="PT Sans Narrow"/>
              <a:sym typeface="PT Sans Narrow"/>
            </a:endParaRPr>
          </a:p>
          <a:p>
            <a:pPr marL="457200" lvl="0" indent="-393700" algn="l" rtl="0">
              <a:spcBef>
                <a:spcPts val="1000"/>
              </a:spcBef>
              <a:spcAft>
                <a:spcPts val="0"/>
              </a:spcAft>
              <a:buClr>
                <a:srgbClr val="000000"/>
              </a:buClr>
              <a:buSzPts val="2600"/>
              <a:buFont typeface="PT Sans Narrow"/>
              <a:buChar char="●"/>
            </a:pPr>
            <a:r>
              <a:rPr lang="en" sz="2600" b="1">
                <a:solidFill>
                  <a:srgbClr val="000000"/>
                </a:solidFill>
                <a:latin typeface="PT Sans Narrow"/>
                <a:ea typeface="PT Sans Narrow"/>
                <a:cs typeface="PT Sans Narrow"/>
                <a:sym typeface="PT Sans Narrow"/>
              </a:rPr>
              <a:t>Teacher Training </a:t>
            </a:r>
            <a:r>
              <a:rPr lang="en" sz="2600">
                <a:solidFill>
                  <a:srgbClr val="000000"/>
                </a:solidFill>
                <a:latin typeface="PT Sans Narrow"/>
                <a:ea typeface="PT Sans Narrow"/>
                <a:cs typeface="PT Sans Narrow"/>
                <a:sym typeface="PT Sans Narrow"/>
              </a:rPr>
              <a:t>in JSL and Bilingual Techniques</a:t>
            </a:r>
            <a:endParaRPr sz="2600">
              <a:solidFill>
                <a:srgbClr val="000000"/>
              </a:solidFill>
              <a:latin typeface="PT Sans Narrow"/>
              <a:ea typeface="PT Sans Narrow"/>
              <a:cs typeface="PT Sans Narrow"/>
              <a:sym typeface="PT Sans Narrow"/>
            </a:endParaRPr>
          </a:p>
          <a:p>
            <a:pPr marL="457200" lvl="0" indent="-393700" algn="l" rtl="0">
              <a:spcBef>
                <a:spcPts val="1000"/>
              </a:spcBef>
              <a:spcAft>
                <a:spcPts val="1000"/>
              </a:spcAft>
              <a:buClr>
                <a:srgbClr val="000000"/>
              </a:buClr>
              <a:buSzPts val="2600"/>
              <a:buFont typeface="PT Sans Narrow"/>
              <a:buChar char="●"/>
            </a:pPr>
            <a:r>
              <a:rPr lang="en" sz="2600" b="1">
                <a:solidFill>
                  <a:srgbClr val="000000"/>
                </a:solidFill>
                <a:latin typeface="PT Sans Narrow"/>
                <a:ea typeface="PT Sans Narrow"/>
                <a:cs typeface="PT Sans Narrow"/>
                <a:sym typeface="PT Sans Narrow"/>
              </a:rPr>
              <a:t>School Leaders Capacity Building</a:t>
            </a:r>
            <a:endParaRPr sz="2600">
              <a:solidFill>
                <a:srgbClr val="000000"/>
              </a:solidFill>
              <a:latin typeface="PT Sans Narrow"/>
              <a:ea typeface="PT Sans Narrow"/>
              <a:cs typeface="PT Sans Narrow"/>
              <a:sym typeface="PT Sans Narrow"/>
            </a:endParaRPr>
          </a:p>
        </p:txBody>
      </p:sp>
      <p:pic>
        <p:nvPicPr>
          <p:cNvPr id="214" name="Google Shape;214;p35"/>
          <p:cNvPicPr preferRelativeResize="0"/>
          <p:nvPr/>
        </p:nvPicPr>
        <p:blipFill>
          <a:blip r:embed="rId3">
            <a:alphaModFix/>
          </a:blip>
          <a:stretch>
            <a:fillRect/>
          </a:stretch>
        </p:blipFill>
        <p:spPr>
          <a:xfrm>
            <a:off x="4876025" y="1312001"/>
            <a:ext cx="4267980" cy="2845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body" idx="1"/>
          </p:nvPr>
        </p:nvSpPr>
        <p:spPr>
          <a:xfrm>
            <a:off x="311700" y="1225225"/>
            <a:ext cx="6901500" cy="3354000"/>
          </a:xfrm>
          <a:prstGeom prst="rect">
            <a:avLst/>
          </a:prstGeom>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Font typeface="PT Sans Narrow"/>
              <a:buAutoNum type="arabicPeriod"/>
            </a:pPr>
            <a:r>
              <a:rPr lang="en" sz="2800">
                <a:latin typeface="PT Sans Narrow"/>
                <a:ea typeface="PT Sans Narrow"/>
                <a:cs typeface="PT Sans Narrow"/>
                <a:sym typeface="PT Sans Narrow"/>
              </a:rPr>
              <a:t>How is inclusion defined for schools for the Deaf in Jamaica?</a:t>
            </a:r>
            <a:endParaRPr sz="2800">
              <a:latin typeface="PT Sans Narrow"/>
              <a:ea typeface="PT Sans Narrow"/>
              <a:cs typeface="PT Sans Narrow"/>
              <a:sym typeface="PT Sans Narrow"/>
            </a:endParaRPr>
          </a:p>
          <a:p>
            <a:pPr marL="457200" lvl="0" indent="-406400" algn="l" rtl="0">
              <a:lnSpc>
                <a:spcPct val="115000"/>
              </a:lnSpc>
              <a:spcBef>
                <a:spcPts val="1000"/>
              </a:spcBef>
              <a:spcAft>
                <a:spcPts val="0"/>
              </a:spcAft>
              <a:buSzPts val="2800"/>
              <a:buFont typeface="PT Sans Narrow"/>
              <a:buAutoNum type="arabicPeriod"/>
            </a:pPr>
            <a:r>
              <a:rPr lang="en" sz="2800">
                <a:latin typeface="PT Sans Narrow"/>
                <a:ea typeface="PT Sans Narrow"/>
                <a:cs typeface="PT Sans Narrow"/>
                <a:sym typeface="PT Sans Narrow"/>
              </a:rPr>
              <a:t>What does inclusivity in schools for the Deaf look like via the </a:t>
            </a:r>
            <a:r>
              <a:rPr lang="en" sz="2800">
                <a:solidFill>
                  <a:srgbClr val="000000"/>
                </a:solidFill>
                <a:latin typeface="PT Sans Narrow"/>
                <a:ea typeface="PT Sans Narrow"/>
                <a:cs typeface="PT Sans Narrow"/>
                <a:sym typeface="PT Sans Narrow"/>
              </a:rPr>
              <a:t>PLED Project</a:t>
            </a:r>
            <a:r>
              <a:rPr lang="en" sz="2800">
                <a:latin typeface="PT Sans Narrow"/>
                <a:ea typeface="PT Sans Narrow"/>
                <a:cs typeface="PT Sans Narrow"/>
                <a:sym typeface="PT Sans Narrow"/>
              </a:rPr>
              <a:t>?</a:t>
            </a:r>
            <a:endParaRPr sz="2800">
              <a:latin typeface="PT Sans Narrow"/>
              <a:ea typeface="PT Sans Narrow"/>
              <a:cs typeface="PT Sans Narrow"/>
              <a:sym typeface="PT Sans Narrow"/>
            </a:endParaRPr>
          </a:p>
          <a:p>
            <a:pPr marL="457200" lvl="0" indent="-406400" algn="l" rtl="0">
              <a:lnSpc>
                <a:spcPct val="115000"/>
              </a:lnSpc>
              <a:spcBef>
                <a:spcPts val="1000"/>
              </a:spcBef>
              <a:spcAft>
                <a:spcPts val="1000"/>
              </a:spcAft>
              <a:buSzPts val="2800"/>
              <a:buFont typeface="PT Sans Narrow"/>
              <a:buAutoNum type="arabicPeriod"/>
            </a:pPr>
            <a:r>
              <a:rPr lang="en" sz="2800">
                <a:latin typeface="PT Sans Narrow"/>
                <a:ea typeface="PT Sans Narrow"/>
                <a:cs typeface="PT Sans Narrow"/>
                <a:sym typeface="PT Sans Narrow"/>
              </a:rPr>
              <a:t>How do DCFs perceive their roles in supporting inclusive environments in Schools for the Deaf?</a:t>
            </a:r>
            <a:endParaRPr sz="2800">
              <a:latin typeface="PT Sans Narrow"/>
              <a:ea typeface="PT Sans Narrow"/>
              <a:cs typeface="PT Sans Narrow"/>
              <a:sym typeface="PT Sans Narrow"/>
            </a:endParaRPr>
          </a:p>
        </p:txBody>
      </p:sp>
      <p:sp>
        <p:nvSpPr>
          <p:cNvPr id="220" name="Google Shape;220;p36"/>
          <p:cNvSpPr txBox="1">
            <a:spLocks noGrp="1"/>
          </p:cNvSpPr>
          <p:nvPr>
            <p:ph type="title"/>
          </p:nvPr>
        </p:nvSpPr>
        <p:spPr>
          <a:xfrm>
            <a:off x="122125" y="2107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RESEARCH QUESTIONS</a:t>
            </a:r>
            <a:endParaRPr b="1"/>
          </a:p>
        </p:txBody>
      </p:sp>
      <p:pic>
        <p:nvPicPr>
          <p:cNvPr id="221" name="Google Shape;221;p36"/>
          <p:cNvPicPr preferRelativeResize="0"/>
          <p:nvPr/>
        </p:nvPicPr>
        <p:blipFill>
          <a:blip r:embed="rId3">
            <a:alphaModFix/>
          </a:blip>
          <a:stretch>
            <a:fillRect/>
          </a:stretch>
        </p:blipFill>
        <p:spPr>
          <a:xfrm>
            <a:off x="6618375" y="396600"/>
            <a:ext cx="2525625" cy="4560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265500" y="724200"/>
            <a:ext cx="4045200" cy="20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990000"/>
                </a:solidFill>
              </a:rPr>
              <a:t>RESEARCH DESIGN &amp; METHODS</a:t>
            </a:r>
            <a:endParaRPr b="1">
              <a:solidFill>
                <a:srgbClr val="990000"/>
              </a:solidFill>
            </a:endParaRPr>
          </a:p>
        </p:txBody>
      </p:sp>
      <p:sp>
        <p:nvSpPr>
          <p:cNvPr id="227" name="Google Shape;227;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19100" algn="l" rtl="0">
              <a:spcBef>
                <a:spcPts val="0"/>
              </a:spcBef>
              <a:spcAft>
                <a:spcPts val="0"/>
              </a:spcAft>
              <a:buSzPts val="3000"/>
              <a:buFont typeface="PT Sans Narrow"/>
              <a:buChar char="●"/>
            </a:pPr>
            <a:r>
              <a:rPr lang="en" sz="3000" b="1">
                <a:latin typeface="PT Sans Narrow"/>
                <a:ea typeface="PT Sans Narrow"/>
                <a:cs typeface="PT Sans Narrow"/>
                <a:sym typeface="PT Sans Narrow"/>
              </a:rPr>
              <a:t>A Descriptive Research Design</a:t>
            </a:r>
            <a:endParaRPr sz="3000" b="1">
              <a:latin typeface="PT Sans Narrow"/>
              <a:ea typeface="PT Sans Narrow"/>
              <a:cs typeface="PT Sans Narrow"/>
              <a:sym typeface="PT Sans Narrow"/>
            </a:endParaRPr>
          </a:p>
          <a:p>
            <a:pPr marL="457200" lvl="0" indent="-419100" algn="l" rtl="0">
              <a:spcBef>
                <a:spcPts val="0"/>
              </a:spcBef>
              <a:spcAft>
                <a:spcPts val="0"/>
              </a:spcAft>
              <a:buSzPts val="3000"/>
              <a:buFont typeface="PT Sans Narrow"/>
              <a:buChar char="●"/>
            </a:pPr>
            <a:r>
              <a:rPr lang="en" sz="3000" b="1">
                <a:latin typeface="PT Sans Narrow"/>
                <a:ea typeface="PT Sans Narrow"/>
                <a:cs typeface="PT Sans Narrow"/>
                <a:sym typeface="PT Sans Narrow"/>
              </a:rPr>
              <a:t>Mixed Methods</a:t>
            </a:r>
            <a:endParaRPr sz="3000" b="1">
              <a:latin typeface="PT Sans Narrow"/>
              <a:ea typeface="PT Sans Narrow"/>
              <a:cs typeface="PT Sans Narrow"/>
              <a:sym typeface="PT Sans Narrow"/>
            </a:endParaRPr>
          </a:p>
          <a:p>
            <a:pPr marL="914400" lvl="1" indent="-381000" algn="l" rtl="0">
              <a:spcBef>
                <a:spcPts val="0"/>
              </a:spcBef>
              <a:spcAft>
                <a:spcPts val="0"/>
              </a:spcAft>
              <a:buSzPts val="2400"/>
              <a:buFont typeface="PT Sans Narrow"/>
              <a:buChar char="○"/>
            </a:pPr>
            <a:r>
              <a:rPr lang="en" sz="2400" b="1">
                <a:latin typeface="PT Sans Narrow"/>
                <a:ea typeface="PT Sans Narrow"/>
                <a:cs typeface="PT Sans Narrow"/>
                <a:sym typeface="PT Sans Narrow"/>
              </a:rPr>
              <a:t>Focus Groups</a:t>
            </a:r>
            <a:endParaRPr sz="2400" b="1">
              <a:latin typeface="PT Sans Narrow"/>
              <a:ea typeface="PT Sans Narrow"/>
              <a:cs typeface="PT Sans Narrow"/>
              <a:sym typeface="PT Sans Narrow"/>
            </a:endParaRPr>
          </a:p>
          <a:p>
            <a:pPr marL="914400" lvl="1" indent="-381000" algn="l" rtl="0">
              <a:spcBef>
                <a:spcPts val="0"/>
              </a:spcBef>
              <a:spcAft>
                <a:spcPts val="0"/>
              </a:spcAft>
              <a:buSzPts val="2400"/>
              <a:buFont typeface="PT Sans Narrow"/>
              <a:buChar char="○"/>
            </a:pPr>
            <a:r>
              <a:rPr lang="en" sz="2400" b="1">
                <a:latin typeface="PT Sans Narrow"/>
                <a:ea typeface="PT Sans Narrow"/>
                <a:cs typeface="PT Sans Narrow"/>
                <a:sym typeface="PT Sans Narrow"/>
              </a:rPr>
              <a:t>Multiple Case Studies</a:t>
            </a:r>
            <a:endParaRPr sz="2400" b="1">
              <a:latin typeface="PT Sans Narrow"/>
              <a:ea typeface="PT Sans Narrow"/>
              <a:cs typeface="PT Sans Narrow"/>
              <a:sym typeface="PT Sans Narrow"/>
            </a:endParaRPr>
          </a:p>
          <a:p>
            <a:pPr marL="914400" lvl="1" indent="-381000" algn="l" rtl="0">
              <a:spcBef>
                <a:spcPts val="0"/>
              </a:spcBef>
              <a:spcAft>
                <a:spcPts val="0"/>
              </a:spcAft>
              <a:buSzPts val="2400"/>
              <a:buFont typeface="PT Sans Narrow"/>
              <a:buChar char="○"/>
            </a:pPr>
            <a:r>
              <a:rPr lang="en" sz="2400" b="1">
                <a:latin typeface="PT Sans Narrow"/>
                <a:ea typeface="PT Sans Narrow"/>
                <a:cs typeface="PT Sans Narrow"/>
                <a:sym typeface="PT Sans Narrow"/>
              </a:rPr>
              <a:t>Surveys</a:t>
            </a:r>
            <a:endParaRPr sz="2400" b="1">
              <a:latin typeface="PT Sans Narrow"/>
              <a:ea typeface="PT Sans Narrow"/>
              <a:cs typeface="PT Sans Narrow"/>
              <a:sym typeface="PT Sans Narrow"/>
            </a:endParaRPr>
          </a:p>
          <a:p>
            <a:pPr marL="914400" lvl="1" indent="-381000" algn="l" rtl="0">
              <a:spcBef>
                <a:spcPts val="0"/>
              </a:spcBef>
              <a:spcAft>
                <a:spcPts val="0"/>
              </a:spcAft>
              <a:buSzPts val="2400"/>
              <a:buFont typeface="PT Sans Narrow"/>
              <a:buChar char="○"/>
            </a:pPr>
            <a:r>
              <a:rPr lang="en" sz="2400" b="1">
                <a:latin typeface="PT Sans Narrow"/>
                <a:ea typeface="PT Sans Narrow"/>
                <a:cs typeface="PT Sans Narrow"/>
                <a:sym typeface="PT Sans Narrow"/>
              </a:rPr>
              <a:t>Performance Assessment</a:t>
            </a:r>
            <a:endParaRPr sz="2400" b="1">
              <a:latin typeface="PT Sans Narrow"/>
              <a:ea typeface="PT Sans Narrow"/>
              <a:cs typeface="PT Sans Narrow"/>
              <a:sym typeface="PT Sans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CC4125"/>
                </a:solidFill>
              </a:rPr>
              <a:t>PARTICIPANTS IN THE RESEARCH</a:t>
            </a:r>
            <a:endParaRPr b="1">
              <a:solidFill>
                <a:srgbClr val="CC4125"/>
              </a:solidFill>
            </a:endParaRPr>
          </a:p>
        </p:txBody>
      </p:sp>
      <p:sp>
        <p:nvSpPr>
          <p:cNvPr id="233" name="Google Shape;233;p38"/>
          <p:cNvSpPr txBox="1">
            <a:spLocks noGrp="1"/>
          </p:cNvSpPr>
          <p:nvPr>
            <p:ph type="body" idx="1"/>
          </p:nvPr>
        </p:nvSpPr>
        <p:spPr>
          <a:xfrm>
            <a:off x="311700" y="1209375"/>
            <a:ext cx="8520600" cy="3039300"/>
          </a:xfrm>
          <a:prstGeom prst="rect">
            <a:avLst/>
          </a:prstGeom>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A Purposive Sample of 10 Pilot Classes to include:</a:t>
            </a:r>
            <a:endParaRPr sz="2600">
              <a:latin typeface="PT Sans Narrow"/>
              <a:ea typeface="PT Sans Narrow"/>
              <a:cs typeface="PT Sans Narrow"/>
              <a:sym typeface="PT Sans Narrow"/>
            </a:endParaRPr>
          </a:p>
          <a:p>
            <a:pPr marL="1371600" lvl="1"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11 teachers across 8 school sites</a:t>
            </a:r>
            <a:endParaRPr sz="2600">
              <a:latin typeface="PT Sans Narrow"/>
              <a:ea typeface="PT Sans Narrow"/>
              <a:cs typeface="PT Sans Narrow"/>
              <a:sym typeface="PT Sans Narrow"/>
            </a:endParaRPr>
          </a:p>
          <a:p>
            <a:pPr marL="1371600" lvl="1"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In-depth assessment of 56 students</a:t>
            </a:r>
            <a:endParaRPr sz="2600">
              <a:latin typeface="PT Sans Narrow"/>
              <a:ea typeface="PT Sans Narrow"/>
              <a:cs typeface="PT Sans Narrow"/>
              <a:sym typeface="PT Sans Narrow"/>
            </a:endParaRPr>
          </a:p>
          <a:p>
            <a:pPr marL="457200" lvl="0"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121 Teachers and Deaf Culture Facilitators</a:t>
            </a:r>
            <a:endParaRPr sz="2600">
              <a:latin typeface="PT Sans Narrow"/>
              <a:ea typeface="PT Sans Narrow"/>
              <a:cs typeface="PT Sans Narrow"/>
              <a:sym typeface="PT Sans Narrow"/>
            </a:endParaRPr>
          </a:p>
          <a:p>
            <a:pPr marL="457200" lvl="0"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100 Parents and Family Members</a:t>
            </a:r>
            <a:endParaRPr sz="2600">
              <a:latin typeface="PT Sans Narrow"/>
              <a:ea typeface="PT Sans Narrow"/>
              <a:cs typeface="PT Sans Narrow"/>
              <a:sym typeface="PT Sans Narrow"/>
            </a:endParaRPr>
          </a:p>
          <a:p>
            <a:pPr marL="457200" lvl="0" indent="-393700" algn="l" rtl="0">
              <a:lnSpc>
                <a:spcPct val="150000"/>
              </a:lnSpc>
              <a:spcBef>
                <a:spcPts val="0"/>
              </a:spcBef>
              <a:spcAft>
                <a:spcPts val="0"/>
              </a:spcAft>
              <a:buSzPts val="2600"/>
              <a:buFont typeface="PT Sans Narrow"/>
              <a:buChar char="●"/>
            </a:pPr>
            <a:r>
              <a:rPr lang="en" sz="2600">
                <a:latin typeface="PT Sans Narrow"/>
                <a:ea typeface="PT Sans Narrow"/>
                <a:cs typeface="PT Sans Narrow"/>
                <a:sym typeface="PT Sans Narrow"/>
              </a:rPr>
              <a:t>15 Instructional leaders/Senior Teachers of participating schools </a:t>
            </a:r>
            <a:endParaRPr sz="2600">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249750" y="1300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CC4125"/>
                </a:solidFill>
              </a:rPr>
              <a:t>Data Collection and Analysis</a:t>
            </a:r>
            <a:endParaRPr b="1">
              <a:solidFill>
                <a:srgbClr val="CC4125"/>
              </a:solidFill>
            </a:endParaRPr>
          </a:p>
        </p:txBody>
      </p:sp>
      <p:sp>
        <p:nvSpPr>
          <p:cNvPr id="239" name="Google Shape;239;p39"/>
          <p:cNvSpPr txBox="1">
            <a:spLocks noGrp="1"/>
          </p:cNvSpPr>
          <p:nvPr>
            <p:ph type="body" idx="1"/>
          </p:nvPr>
        </p:nvSpPr>
        <p:spPr>
          <a:xfrm>
            <a:off x="311700" y="866175"/>
            <a:ext cx="8520600" cy="30393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PT Sans Narrow"/>
              <a:buChar char="●"/>
            </a:pPr>
            <a:r>
              <a:rPr lang="en" sz="2200">
                <a:latin typeface="PT Sans Narrow"/>
                <a:ea typeface="PT Sans Narrow"/>
                <a:cs typeface="PT Sans Narrow"/>
                <a:sym typeface="PT Sans Narrow"/>
              </a:rPr>
              <a:t>Comparative surveys of perceptions of JSL and Deaf Culture</a:t>
            </a:r>
            <a:endParaRPr sz="2200">
              <a:latin typeface="PT Sans Narrow"/>
              <a:ea typeface="PT Sans Narrow"/>
              <a:cs typeface="PT Sans Narrow"/>
              <a:sym typeface="PT Sans Narrow"/>
            </a:endParaRPr>
          </a:p>
          <a:p>
            <a:pPr marL="457200" lvl="0" indent="-368300" algn="l" rtl="0">
              <a:lnSpc>
                <a:spcPct val="115000"/>
              </a:lnSpc>
              <a:spcBef>
                <a:spcPts val="1000"/>
              </a:spcBef>
              <a:spcAft>
                <a:spcPts val="0"/>
              </a:spcAft>
              <a:buSzPts val="2200"/>
              <a:buFont typeface="PT Sans Narrow"/>
              <a:buChar char="●"/>
            </a:pPr>
            <a:r>
              <a:rPr lang="en" sz="2200">
                <a:latin typeface="PT Sans Narrow"/>
                <a:ea typeface="PT Sans Narrow"/>
                <a:cs typeface="PT Sans Narrow"/>
                <a:sym typeface="PT Sans Narrow"/>
              </a:rPr>
              <a:t>Comparison of Pre and Post student performance on select literacy components:</a:t>
            </a:r>
            <a:endParaRPr sz="2200">
              <a:latin typeface="PT Sans Narrow"/>
              <a:ea typeface="PT Sans Narrow"/>
              <a:cs typeface="PT Sans Narrow"/>
              <a:sym typeface="PT Sans Narrow"/>
            </a:endParaRPr>
          </a:p>
          <a:p>
            <a:pPr marL="1371600" lvl="1" indent="-368300" algn="l" rtl="0">
              <a:lnSpc>
                <a:spcPct val="115000"/>
              </a:lnSpc>
              <a:spcBef>
                <a:spcPts val="1000"/>
              </a:spcBef>
              <a:spcAft>
                <a:spcPts val="0"/>
              </a:spcAft>
              <a:buSzPts val="2200"/>
              <a:buFont typeface="PT Sans Narrow"/>
              <a:buChar char="○"/>
            </a:pPr>
            <a:r>
              <a:rPr lang="en" sz="2200">
                <a:latin typeface="PT Sans Narrow"/>
                <a:ea typeface="PT Sans Narrow"/>
                <a:cs typeface="PT Sans Narrow"/>
                <a:sym typeface="PT Sans Narrow"/>
              </a:rPr>
              <a:t>Reading Comprehension</a:t>
            </a:r>
            <a:endParaRPr sz="2200">
              <a:latin typeface="PT Sans Narrow"/>
              <a:ea typeface="PT Sans Narrow"/>
              <a:cs typeface="PT Sans Narrow"/>
              <a:sym typeface="PT Sans Narrow"/>
            </a:endParaRPr>
          </a:p>
          <a:p>
            <a:pPr marL="1371600" lvl="1" indent="-368300" algn="l" rtl="0">
              <a:lnSpc>
                <a:spcPct val="115000"/>
              </a:lnSpc>
              <a:spcBef>
                <a:spcPts val="1000"/>
              </a:spcBef>
              <a:spcAft>
                <a:spcPts val="0"/>
              </a:spcAft>
              <a:buSzPts val="2200"/>
              <a:buFont typeface="PT Sans Narrow"/>
              <a:buChar char="○"/>
            </a:pPr>
            <a:r>
              <a:rPr lang="en" sz="2200">
                <a:latin typeface="PT Sans Narrow"/>
                <a:ea typeface="PT Sans Narrow"/>
                <a:cs typeface="PT Sans Narrow"/>
                <a:sym typeface="PT Sans Narrow"/>
              </a:rPr>
              <a:t>Vocabulary development</a:t>
            </a:r>
            <a:endParaRPr sz="2200">
              <a:latin typeface="PT Sans Narrow"/>
              <a:ea typeface="PT Sans Narrow"/>
              <a:cs typeface="PT Sans Narrow"/>
              <a:sym typeface="PT Sans Narrow"/>
            </a:endParaRPr>
          </a:p>
          <a:p>
            <a:pPr marL="1371600" lvl="1" indent="-368300" algn="l" rtl="0">
              <a:lnSpc>
                <a:spcPct val="115000"/>
              </a:lnSpc>
              <a:spcBef>
                <a:spcPts val="1000"/>
              </a:spcBef>
              <a:spcAft>
                <a:spcPts val="0"/>
              </a:spcAft>
              <a:buSzPts val="2200"/>
              <a:buFont typeface="PT Sans Narrow"/>
              <a:buChar char="○"/>
            </a:pPr>
            <a:r>
              <a:rPr lang="en" sz="2200">
                <a:latin typeface="PT Sans Narrow"/>
                <a:ea typeface="PT Sans Narrow"/>
                <a:cs typeface="PT Sans Narrow"/>
                <a:sym typeface="PT Sans Narrow"/>
              </a:rPr>
              <a:t>Understanding of Sentence Components in JSL</a:t>
            </a:r>
            <a:endParaRPr sz="2200">
              <a:latin typeface="PT Sans Narrow"/>
              <a:ea typeface="PT Sans Narrow"/>
              <a:cs typeface="PT Sans Narrow"/>
              <a:sym typeface="PT Sans Narrow"/>
            </a:endParaRPr>
          </a:p>
          <a:p>
            <a:pPr marL="1371600" lvl="1" indent="-368300" algn="l" rtl="0">
              <a:lnSpc>
                <a:spcPct val="115000"/>
              </a:lnSpc>
              <a:spcBef>
                <a:spcPts val="1000"/>
              </a:spcBef>
              <a:spcAft>
                <a:spcPts val="0"/>
              </a:spcAft>
              <a:buSzPts val="2200"/>
              <a:buFont typeface="PT Sans Narrow"/>
              <a:buChar char="○"/>
            </a:pPr>
            <a:r>
              <a:rPr lang="en" sz="2200">
                <a:latin typeface="PT Sans Narrow"/>
                <a:ea typeface="PT Sans Narrow"/>
                <a:cs typeface="PT Sans Narrow"/>
                <a:sym typeface="PT Sans Narrow"/>
              </a:rPr>
              <a:t>Production of complete ideas in JSL</a:t>
            </a:r>
            <a:endParaRPr sz="2200">
              <a:latin typeface="PT Sans Narrow"/>
              <a:ea typeface="PT Sans Narrow"/>
              <a:cs typeface="PT Sans Narrow"/>
              <a:sym typeface="PT Sans Narrow"/>
            </a:endParaRPr>
          </a:p>
          <a:p>
            <a:pPr marL="1371600" lvl="1" indent="-368300" algn="l" rtl="0">
              <a:lnSpc>
                <a:spcPct val="115000"/>
              </a:lnSpc>
              <a:spcBef>
                <a:spcPts val="1000"/>
              </a:spcBef>
              <a:spcAft>
                <a:spcPts val="1000"/>
              </a:spcAft>
              <a:buSzPts val="2200"/>
              <a:buFont typeface="PT Sans Narrow"/>
              <a:buChar char="○"/>
            </a:pPr>
            <a:r>
              <a:rPr lang="en" sz="2200">
                <a:latin typeface="PT Sans Narrow"/>
                <a:ea typeface="PT Sans Narrow"/>
                <a:cs typeface="PT Sans Narrow"/>
                <a:sym typeface="PT Sans Narrow"/>
              </a:rPr>
              <a:t>Production of complete ideas in written English</a:t>
            </a:r>
            <a:endParaRPr sz="2200">
              <a:latin typeface="PT Sans Narrow"/>
              <a:ea typeface="PT Sans Narrow"/>
              <a:cs typeface="PT Sans Narrow"/>
              <a:sym typeface="PT Sans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 1: 	Re-defining Inclusion</a:t>
            </a:r>
            <a:endParaRPr/>
          </a:p>
        </p:txBody>
      </p:sp>
      <p:sp>
        <p:nvSpPr>
          <p:cNvPr id="245" name="Google Shape;245;p4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b="1">
                <a:solidFill>
                  <a:srgbClr val="C45911"/>
                </a:solidFill>
                <a:latin typeface="PT Sans Narrow"/>
                <a:ea typeface="PT Sans Narrow"/>
                <a:cs typeface="PT Sans Narrow"/>
                <a:sym typeface="PT Sans Narrow"/>
              </a:rPr>
              <a:t>Language Philosophy</a:t>
            </a:r>
            <a:endParaRPr sz="3000" b="1">
              <a:solidFill>
                <a:srgbClr val="C45911"/>
              </a:solidFill>
              <a:latin typeface="PT Sans Narrow"/>
              <a:ea typeface="PT Sans Narrow"/>
              <a:cs typeface="PT Sans Narrow"/>
              <a:sym typeface="PT Sans Narrow"/>
            </a:endParaRPr>
          </a:p>
          <a:p>
            <a:pPr marL="0" lvl="0" indent="0" algn="ctr" rtl="0">
              <a:spcBef>
                <a:spcPts val="0"/>
              </a:spcBef>
              <a:spcAft>
                <a:spcPts val="0"/>
              </a:spcAft>
              <a:buClr>
                <a:schemeClr val="dk1"/>
              </a:buClr>
              <a:buSzPts val="1100"/>
              <a:buFont typeface="Arial"/>
              <a:buNone/>
            </a:pPr>
            <a:endParaRPr sz="3000" b="1">
              <a:solidFill>
                <a:srgbClr val="C45911"/>
              </a:solidFill>
              <a:latin typeface="PT Sans Narrow"/>
              <a:ea typeface="PT Sans Narrow"/>
              <a:cs typeface="PT Sans Narrow"/>
              <a:sym typeface="PT Sans Narrow"/>
            </a:endParaRPr>
          </a:p>
          <a:p>
            <a:pPr marL="355600" marR="355600" lvl="0" indent="0" algn="ctr" rtl="0">
              <a:lnSpc>
                <a:spcPct val="120000"/>
              </a:lnSpc>
              <a:spcBef>
                <a:spcPts val="0"/>
              </a:spcBef>
              <a:spcAft>
                <a:spcPts val="0"/>
              </a:spcAft>
              <a:buClr>
                <a:schemeClr val="dk1"/>
              </a:buClr>
              <a:buSzPts val="1100"/>
              <a:buFont typeface="Arial"/>
              <a:buNone/>
            </a:pPr>
            <a:r>
              <a:rPr lang="en" sz="3000" b="1" i="1">
                <a:latin typeface="PT Sans Narrow"/>
                <a:ea typeface="PT Sans Narrow"/>
                <a:cs typeface="PT Sans Narrow"/>
                <a:sym typeface="PT Sans Narrow"/>
              </a:rPr>
              <a:t>“To create a bilingual environment where all students should have equal access to communication through Jamaican Sign Language and written English to develop a positive self-concept and promote excellence”</a:t>
            </a:r>
            <a:endParaRPr sz="3000" b="1" i="1">
              <a:latin typeface="PT Sans Narrow"/>
              <a:ea typeface="PT Sans Narrow"/>
              <a:cs typeface="PT Sans Narrow"/>
              <a:sym typeface="PT Sans Narrow"/>
            </a:endParaRPr>
          </a:p>
          <a:p>
            <a:pPr marL="0" lvl="0" indent="0" algn="l" rtl="0">
              <a:spcBef>
                <a:spcPts val="800"/>
              </a:spcBef>
              <a:spcAft>
                <a:spcPts val="1600"/>
              </a:spcAft>
              <a:buNone/>
            </a:pPr>
            <a:endParaRPr sz="3000">
              <a:latin typeface="PT Sans Narrow"/>
              <a:ea typeface="PT Sans Narrow"/>
              <a:cs typeface="PT Sans Narrow"/>
              <a:sym typeface="PT Sans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 #2: 	</a:t>
            </a:r>
            <a:r>
              <a:rPr lang="en" sz="3600"/>
              <a:t>PLED Interventions</a:t>
            </a:r>
            <a:endParaRPr sz="3600"/>
          </a:p>
        </p:txBody>
      </p:sp>
      <p:sp>
        <p:nvSpPr>
          <p:cNvPr id="251" name="Google Shape;251;p41"/>
          <p:cNvSpPr txBox="1"/>
          <p:nvPr/>
        </p:nvSpPr>
        <p:spPr>
          <a:xfrm>
            <a:off x="311700" y="1023475"/>
            <a:ext cx="8735700" cy="41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980000"/>
                </a:solidFill>
                <a:latin typeface="PT Sans Narrow"/>
                <a:ea typeface="PT Sans Narrow"/>
                <a:cs typeface="PT Sans Narrow"/>
                <a:sym typeface="PT Sans Narrow"/>
              </a:rPr>
              <a:t>Baseline Results: Production of Complete Ideas in Written English</a:t>
            </a:r>
            <a:endParaRPr sz="1800" b="1">
              <a:solidFill>
                <a:srgbClr val="980000"/>
              </a:solidFill>
              <a:latin typeface="PT Sans Narrow"/>
              <a:ea typeface="PT Sans Narrow"/>
              <a:cs typeface="PT Sans Narrow"/>
              <a:sym typeface="PT Sans Narrow"/>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graphicFrame>
        <p:nvGraphicFramePr>
          <p:cNvPr id="252" name="Google Shape;252;p41"/>
          <p:cNvGraphicFramePr/>
          <p:nvPr/>
        </p:nvGraphicFramePr>
        <p:xfrm>
          <a:off x="408350" y="1521388"/>
          <a:ext cx="3000000" cy="3000000"/>
        </p:xfrm>
        <a:graphic>
          <a:graphicData uri="http://schemas.openxmlformats.org/drawingml/2006/table">
            <a:tbl>
              <a:tblPr>
                <a:noFill/>
                <a:tableStyleId>{FFD9FD73-2A70-41F9-9E7C-6BC76A1BF876}</a:tableStyleId>
              </a:tblPr>
              <a:tblGrid>
                <a:gridCol w="1133125">
                  <a:extLst>
                    <a:ext uri="{9D8B030D-6E8A-4147-A177-3AD203B41FA5}">
                      <a16:colId xmlns:a16="http://schemas.microsoft.com/office/drawing/2014/main" val="20000"/>
                    </a:ext>
                  </a:extLst>
                </a:gridCol>
                <a:gridCol w="1560825">
                  <a:extLst>
                    <a:ext uri="{9D8B030D-6E8A-4147-A177-3AD203B41FA5}">
                      <a16:colId xmlns:a16="http://schemas.microsoft.com/office/drawing/2014/main" val="20001"/>
                    </a:ext>
                  </a:extLst>
                </a:gridCol>
                <a:gridCol w="1375450">
                  <a:extLst>
                    <a:ext uri="{9D8B030D-6E8A-4147-A177-3AD203B41FA5}">
                      <a16:colId xmlns:a16="http://schemas.microsoft.com/office/drawing/2014/main" val="20002"/>
                    </a:ext>
                  </a:extLst>
                </a:gridCol>
                <a:gridCol w="1576500">
                  <a:extLst>
                    <a:ext uri="{9D8B030D-6E8A-4147-A177-3AD203B41FA5}">
                      <a16:colId xmlns:a16="http://schemas.microsoft.com/office/drawing/2014/main" val="20003"/>
                    </a:ext>
                  </a:extLst>
                </a:gridCol>
                <a:gridCol w="287467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sz="1800" b="1">
                          <a:latin typeface="PT Sans Narrow"/>
                          <a:ea typeface="PT Sans Narrow"/>
                          <a:cs typeface="PT Sans Narrow"/>
                          <a:sym typeface="PT Sans Narrow"/>
                        </a:rPr>
                        <a:t># of Students</a:t>
                      </a:r>
                      <a:endParaRPr sz="1800" b="1">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b="1">
                          <a:solidFill>
                            <a:schemeClr val="dk1"/>
                          </a:solidFill>
                          <a:latin typeface="PT Sans Narrow"/>
                          <a:ea typeface="PT Sans Narrow"/>
                          <a:cs typeface="PT Sans Narrow"/>
                          <a:sym typeface="PT Sans Narrow"/>
                        </a:rPr>
                        <a:t>Grade Level</a:t>
                      </a:r>
                      <a:endParaRPr sz="1800" b="1">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b="1">
                          <a:solidFill>
                            <a:schemeClr val="dk1"/>
                          </a:solidFill>
                          <a:latin typeface="PT Sans Narrow"/>
                          <a:ea typeface="PT Sans Narrow"/>
                          <a:cs typeface="PT Sans Narrow"/>
                          <a:sym typeface="PT Sans Narrow"/>
                        </a:rPr>
                        <a:t>Sentence Production Rate</a:t>
                      </a:r>
                      <a:endParaRPr sz="1800" b="1">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b="1">
                          <a:solidFill>
                            <a:schemeClr val="dk1"/>
                          </a:solidFill>
                          <a:latin typeface="PT Sans Narrow"/>
                          <a:ea typeface="PT Sans Narrow"/>
                          <a:cs typeface="PT Sans Narrow"/>
                          <a:sym typeface="PT Sans Narrow"/>
                        </a:rPr>
                        <a:t>% Complete Ideas</a:t>
                      </a:r>
                      <a:endParaRPr sz="1800" b="1">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b="1">
                          <a:latin typeface="PT Sans Narrow"/>
                          <a:ea typeface="PT Sans Narrow"/>
                          <a:cs typeface="PT Sans Narrow"/>
                          <a:sym typeface="PT Sans Narrow"/>
                        </a:rPr>
                        <a:t>Major Challenges</a:t>
                      </a:r>
                      <a:endParaRPr sz="1800" b="1">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8</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Grades 1-2</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0</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0%</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Lack of basic language and pre-writing skills</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17</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Grades 4-5</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7</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48%</a:t>
                      </a:r>
                      <a:endParaRPr sz="1800">
                        <a:latin typeface="PT Sans Narrow"/>
                        <a:ea typeface="PT Sans Narrow"/>
                        <a:cs typeface="PT Sans Narrow"/>
                        <a:sym typeface="PT Sans Narrow"/>
                      </a:endParaRPr>
                    </a:p>
                  </a:txBody>
                  <a:tcPr marL="91425" marR="91425" marT="91425" marB="91425"/>
                </a:tc>
                <a:tc rowSpan="3">
                  <a:txBody>
                    <a:bodyPr/>
                    <a:lstStyle/>
                    <a:p>
                      <a:pPr marL="0" lvl="0" indent="0" algn="l" rtl="0">
                        <a:spcBef>
                          <a:spcPts val="0"/>
                        </a:spcBef>
                        <a:spcAft>
                          <a:spcPts val="0"/>
                        </a:spcAft>
                        <a:buNone/>
                      </a:pPr>
                      <a:r>
                        <a:rPr lang="en" sz="1800">
                          <a:latin typeface="PT Sans Narrow"/>
                          <a:ea typeface="PT Sans Narrow"/>
                          <a:cs typeface="PT Sans Narrow"/>
                          <a:sym typeface="PT Sans Narrow"/>
                        </a:rPr>
                        <a:t>Limited vocabulary</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Translation skills</a:t>
                      </a:r>
                      <a:endParaRPr sz="1800">
                        <a:latin typeface="PT Sans Narrow"/>
                        <a:ea typeface="PT Sans Narrow"/>
                        <a:cs typeface="PT Sans Narrow"/>
                        <a:sym typeface="PT Sans Narrow"/>
                      </a:endParaRPr>
                    </a:p>
                    <a:p>
                      <a:pPr marL="0" lvl="0" indent="0" algn="l" rtl="0">
                        <a:spcBef>
                          <a:spcPts val="0"/>
                        </a:spcBef>
                        <a:spcAft>
                          <a:spcPts val="0"/>
                        </a:spcAft>
                        <a:buNone/>
                      </a:pPr>
                      <a:r>
                        <a:rPr lang="en" sz="1800">
                          <a:latin typeface="PT Sans Narrow"/>
                          <a:ea typeface="PT Sans Narrow"/>
                          <a:cs typeface="PT Sans Narrow"/>
                          <a:sym typeface="PT Sans Narrow"/>
                        </a:rPr>
                        <a:t>Low interest or fear of writing</a:t>
                      </a:r>
                      <a:endParaRPr sz="1800">
                        <a:latin typeface="PT Sans Narrow"/>
                        <a:ea typeface="PT Sans Narrow"/>
                        <a:cs typeface="PT Sans Narrow"/>
                        <a:sym typeface="PT Sans Narrow"/>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23</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Grades 7-9</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9</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63%</a:t>
                      </a:r>
                      <a:endParaRPr sz="1800">
                        <a:latin typeface="PT Sans Narrow"/>
                        <a:ea typeface="PT Sans Narrow"/>
                        <a:cs typeface="PT Sans Narrow"/>
                        <a:sym typeface="PT Sans Narrow"/>
                      </a:endParaRPr>
                    </a:p>
                  </a:txBody>
                  <a:tcPr marL="91425" marR="91425" marT="91425" marB="91425"/>
                </a:tc>
                <a:tc vMerge="1">
                  <a:txBody>
                    <a:bodyPr/>
                    <a:lstStyle/>
                    <a:p>
                      <a:endParaRPr lang="en-US"/>
                    </a:p>
                  </a:txBody>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4</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Grades 10-12</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10</a:t>
                      </a:r>
                      <a:endParaRPr sz="1800">
                        <a:latin typeface="PT Sans Narrow"/>
                        <a:ea typeface="PT Sans Narrow"/>
                        <a:cs typeface="PT Sans Narrow"/>
                        <a:sym typeface="PT Sans Narrow"/>
                      </a:endParaRPr>
                    </a:p>
                  </a:txBody>
                  <a:tcPr marL="91425" marR="91425" marT="91425" marB="91425"/>
                </a:tc>
                <a:tc>
                  <a:txBody>
                    <a:bodyPr/>
                    <a:lstStyle/>
                    <a:p>
                      <a:pPr marL="0" lvl="0" indent="0" algn="l" rtl="0">
                        <a:spcBef>
                          <a:spcPts val="0"/>
                        </a:spcBef>
                        <a:spcAft>
                          <a:spcPts val="0"/>
                        </a:spcAft>
                        <a:buNone/>
                      </a:pPr>
                      <a:r>
                        <a:rPr lang="en" sz="1800">
                          <a:latin typeface="PT Sans Narrow"/>
                          <a:ea typeface="PT Sans Narrow"/>
                          <a:cs typeface="PT Sans Narrow"/>
                          <a:sym typeface="PT Sans Narrow"/>
                        </a:rPr>
                        <a:t>46%</a:t>
                      </a:r>
                      <a:endParaRPr sz="1800">
                        <a:latin typeface="PT Sans Narrow"/>
                        <a:ea typeface="PT Sans Narrow"/>
                        <a:cs typeface="PT Sans Narrow"/>
                        <a:sym typeface="PT Sans Narrow"/>
                      </a:endParaRPr>
                    </a:p>
                  </a:txBody>
                  <a:tcPr marL="91425" marR="91425" marT="91425" marB="91425"/>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2"/>
          <p:cNvSpPr txBox="1">
            <a:spLocks noGrp="1"/>
          </p:cNvSpPr>
          <p:nvPr>
            <p:ph type="title"/>
          </p:nvPr>
        </p:nvSpPr>
        <p:spPr>
          <a:xfrm>
            <a:off x="311700" y="315925"/>
            <a:ext cx="8520600" cy="10671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3500" b="1">
                <a:solidFill>
                  <a:srgbClr val="980000"/>
                </a:solidFill>
              </a:rPr>
              <a:t>JSL &amp; DEAF CULTURE SURVEY RESULTS 2017 </a:t>
            </a:r>
            <a:endParaRPr sz="3500" b="1">
              <a:solidFill>
                <a:srgbClr val="980000"/>
              </a:solidFill>
            </a:endParaRPr>
          </a:p>
          <a:p>
            <a:pPr marL="0" lvl="0" indent="0" algn="ctr" rtl="0">
              <a:spcBef>
                <a:spcPts val="0"/>
              </a:spcBef>
              <a:spcAft>
                <a:spcPts val="0"/>
              </a:spcAft>
              <a:buNone/>
            </a:pPr>
            <a:r>
              <a:rPr lang="en" sz="3500" b="1">
                <a:solidFill>
                  <a:srgbClr val="980000"/>
                </a:solidFill>
              </a:rPr>
              <a:t>AMONG PERSONNEL IN SCHOOLS FOR THE DEAF</a:t>
            </a:r>
            <a:endParaRPr sz="3500" b="1">
              <a:solidFill>
                <a:srgbClr val="980000"/>
              </a:solidFill>
            </a:endParaRPr>
          </a:p>
        </p:txBody>
      </p:sp>
      <p:sp>
        <p:nvSpPr>
          <p:cNvPr id="258" name="Google Shape;258;p42"/>
          <p:cNvSpPr txBox="1">
            <a:spLocks noGrp="1"/>
          </p:cNvSpPr>
          <p:nvPr>
            <p:ph type="body" idx="1"/>
          </p:nvPr>
        </p:nvSpPr>
        <p:spPr>
          <a:xfrm>
            <a:off x="311700" y="1535075"/>
            <a:ext cx="8520600" cy="33540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Font typeface="PT Sans Narrow"/>
              <a:buChar char="●"/>
            </a:pPr>
            <a:r>
              <a:rPr lang="en" sz="3000">
                <a:latin typeface="PT Sans Narrow"/>
                <a:ea typeface="PT Sans Narrow"/>
                <a:cs typeface="PT Sans Narrow"/>
                <a:sym typeface="PT Sans Narrow"/>
              </a:rPr>
              <a:t>35% believed Signed English more valuable in developing literacy</a:t>
            </a:r>
            <a:endParaRPr sz="3000">
              <a:latin typeface="PT Sans Narrow"/>
              <a:ea typeface="PT Sans Narrow"/>
              <a:cs typeface="PT Sans Narrow"/>
              <a:sym typeface="PT Sans Narrow"/>
            </a:endParaRPr>
          </a:p>
          <a:p>
            <a:pPr marL="457200" lvl="0" indent="-419100" algn="l" rtl="0">
              <a:lnSpc>
                <a:spcPct val="115000"/>
              </a:lnSpc>
              <a:spcBef>
                <a:spcPts val="1000"/>
              </a:spcBef>
              <a:spcAft>
                <a:spcPts val="0"/>
              </a:spcAft>
              <a:buSzPts val="3000"/>
              <a:buFont typeface="PT Sans Narrow"/>
              <a:buChar char="●"/>
            </a:pPr>
            <a:r>
              <a:rPr lang="en" sz="3000">
                <a:latin typeface="PT Sans Narrow"/>
                <a:ea typeface="PT Sans Narrow"/>
                <a:cs typeface="PT Sans Narrow"/>
                <a:sym typeface="PT Sans Narrow"/>
              </a:rPr>
              <a:t>59% confident in the value of JSL to assure exam success</a:t>
            </a:r>
            <a:endParaRPr sz="3000">
              <a:latin typeface="PT Sans Narrow"/>
              <a:ea typeface="PT Sans Narrow"/>
              <a:cs typeface="PT Sans Narrow"/>
              <a:sym typeface="PT Sans Narrow"/>
            </a:endParaRPr>
          </a:p>
          <a:p>
            <a:pPr marL="457200" lvl="0" indent="-419100" algn="l" rtl="0">
              <a:lnSpc>
                <a:spcPct val="115000"/>
              </a:lnSpc>
              <a:spcBef>
                <a:spcPts val="1000"/>
              </a:spcBef>
              <a:spcAft>
                <a:spcPts val="0"/>
              </a:spcAft>
              <a:buSzPts val="3000"/>
              <a:buFont typeface="PT Sans Narrow"/>
              <a:buChar char="●"/>
            </a:pPr>
            <a:r>
              <a:rPr lang="en" sz="3000">
                <a:latin typeface="PT Sans Narrow"/>
                <a:ea typeface="PT Sans Narrow"/>
                <a:cs typeface="PT Sans Narrow"/>
                <a:sym typeface="PT Sans Narrow"/>
              </a:rPr>
              <a:t>40% believing in SEE and a High level of  uncertainty</a:t>
            </a:r>
            <a:endParaRPr sz="3000">
              <a:latin typeface="PT Sans Narrow"/>
              <a:ea typeface="PT Sans Narrow"/>
              <a:cs typeface="PT Sans Narrow"/>
              <a:sym typeface="PT Sans Narrow"/>
            </a:endParaRPr>
          </a:p>
          <a:p>
            <a:pPr marL="457200" lvl="0" indent="-419100" algn="l" rtl="0">
              <a:lnSpc>
                <a:spcPct val="115000"/>
              </a:lnSpc>
              <a:spcBef>
                <a:spcPts val="1000"/>
              </a:spcBef>
              <a:spcAft>
                <a:spcPts val="0"/>
              </a:spcAft>
              <a:buSzPts val="3000"/>
              <a:buFont typeface="PT Sans Narrow"/>
              <a:buChar char="●"/>
            </a:pPr>
            <a:r>
              <a:rPr lang="en" sz="3000">
                <a:latin typeface="PT Sans Narrow"/>
                <a:ea typeface="PT Sans Narrow"/>
                <a:cs typeface="PT Sans Narrow"/>
                <a:sym typeface="PT Sans Narrow"/>
              </a:rPr>
              <a:t>75% convicted of JSL providing communication access</a:t>
            </a:r>
            <a:endParaRPr sz="3000">
              <a:latin typeface="PT Sans Narrow"/>
              <a:ea typeface="PT Sans Narrow"/>
              <a:cs typeface="PT Sans Narrow"/>
              <a:sym typeface="PT Sans Narrow"/>
            </a:endParaRPr>
          </a:p>
          <a:p>
            <a:pPr marL="0" lvl="0" indent="0" algn="l" rtl="0">
              <a:lnSpc>
                <a:spcPct val="115000"/>
              </a:lnSpc>
              <a:spcBef>
                <a:spcPts val="1000"/>
              </a:spcBef>
              <a:spcAft>
                <a:spcPts val="10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311700" y="1732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980000"/>
                </a:solidFill>
              </a:rPr>
              <a:t>STUDENTS’ READING COMPREHENSION</a:t>
            </a:r>
            <a:endParaRPr b="1">
              <a:solidFill>
                <a:srgbClr val="980000"/>
              </a:solidFill>
            </a:endParaRPr>
          </a:p>
        </p:txBody>
      </p:sp>
      <p:sp>
        <p:nvSpPr>
          <p:cNvPr id="264" name="Google Shape;264;p43"/>
          <p:cNvSpPr txBox="1">
            <a:spLocks noGrp="1"/>
          </p:cNvSpPr>
          <p:nvPr>
            <p:ph type="body" idx="1"/>
          </p:nvPr>
        </p:nvSpPr>
        <p:spPr>
          <a:xfrm>
            <a:off x="311700" y="1004525"/>
            <a:ext cx="4869000" cy="33540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PT Sans Narrow"/>
              <a:buChar char="●"/>
            </a:pPr>
            <a:r>
              <a:rPr lang="en" sz="2500">
                <a:latin typeface="PT Sans Narrow"/>
                <a:ea typeface="PT Sans Narrow"/>
                <a:cs typeface="PT Sans Narrow"/>
                <a:sym typeface="PT Sans Narrow"/>
              </a:rPr>
              <a:t>5% of student cohort functioning at or above grade level at baseline (2017).</a:t>
            </a:r>
            <a:endParaRPr sz="2500">
              <a:latin typeface="PT Sans Narrow"/>
              <a:ea typeface="PT Sans Narrow"/>
              <a:cs typeface="PT Sans Narrow"/>
              <a:sym typeface="PT Sans Narrow"/>
            </a:endParaRPr>
          </a:p>
          <a:p>
            <a:pPr marL="457200" lvl="0" indent="-387350" algn="l" rtl="0">
              <a:spcBef>
                <a:spcPts val="1000"/>
              </a:spcBef>
              <a:spcAft>
                <a:spcPts val="0"/>
              </a:spcAft>
              <a:buSzPts val="2500"/>
              <a:buFont typeface="PT Sans Narrow"/>
              <a:buChar char="●"/>
            </a:pPr>
            <a:r>
              <a:rPr lang="en" sz="2500">
                <a:latin typeface="PT Sans Narrow"/>
                <a:ea typeface="PT Sans Narrow"/>
                <a:cs typeface="PT Sans Narrow"/>
                <a:sym typeface="PT Sans Narrow"/>
              </a:rPr>
              <a:t>1% increase at the end of the first year.</a:t>
            </a:r>
            <a:endParaRPr sz="2500">
              <a:latin typeface="PT Sans Narrow"/>
              <a:ea typeface="PT Sans Narrow"/>
              <a:cs typeface="PT Sans Narrow"/>
              <a:sym typeface="PT Sans Narrow"/>
            </a:endParaRPr>
          </a:p>
          <a:p>
            <a:pPr marL="457200" lvl="0" indent="-387350" algn="just" rtl="0">
              <a:spcBef>
                <a:spcPts val="1000"/>
              </a:spcBef>
              <a:spcAft>
                <a:spcPts val="0"/>
              </a:spcAft>
              <a:buSzPts val="2500"/>
              <a:buFont typeface="PT Sans Narrow"/>
              <a:buChar char="●"/>
            </a:pPr>
            <a:r>
              <a:rPr lang="en" sz="2500">
                <a:latin typeface="PT Sans Narrow"/>
                <a:ea typeface="PT Sans Narrow"/>
                <a:cs typeface="PT Sans Narrow"/>
                <a:sym typeface="PT Sans Narrow"/>
              </a:rPr>
              <a:t>47% of sample progressed between 1-6 grade levels over the previous academic year; Increased to 56% in the last year.</a:t>
            </a:r>
            <a:endParaRPr sz="2500">
              <a:latin typeface="PT Sans Narrow"/>
              <a:ea typeface="PT Sans Narrow"/>
              <a:cs typeface="PT Sans Narrow"/>
              <a:sym typeface="PT Sans Narrow"/>
            </a:endParaRPr>
          </a:p>
          <a:p>
            <a:pPr marL="457200" lvl="0" indent="-387350" algn="just" rtl="0">
              <a:spcBef>
                <a:spcPts val="1000"/>
              </a:spcBef>
              <a:spcAft>
                <a:spcPts val="1000"/>
              </a:spcAft>
              <a:buSzPts val="2500"/>
              <a:buFont typeface="PT Sans Narrow"/>
              <a:buChar char="●"/>
            </a:pPr>
            <a:endParaRPr sz="2500">
              <a:latin typeface="PT Sans Narrow"/>
              <a:ea typeface="PT Sans Narrow"/>
              <a:cs typeface="PT Sans Narrow"/>
              <a:sym typeface="PT Sans Narrow"/>
            </a:endParaRPr>
          </a:p>
        </p:txBody>
      </p:sp>
      <p:pic>
        <p:nvPicPr>
          <p:cNvPr id="265" name="Google Shape;265;p43"/>
          <p:cNvPicPr preferRelativeResize="0"/>
          <p:nvPr/>
        </p:nvPicPr>
        <p:blipFill>
          <a:blip r:embed="rId3">
            <a:alphaModFix/>
          </a:blip>
          <a:stretch>
            <a:fillRect/>
          </a:stretch>
        </p:blipFill>
        <p:spPr>
          <a:xfrm>
            <a:off x="5113225" y="1225225"/>
            <a:ext cx="3936101" cy="262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INCLUSION DEFINED (</a:t>
            </a:r>
            <a:r>
              <a:rPr lang="en" b="1"/>
              <a:t>TRADITIONAL</a:t>
            </a:r>
            <a:r>
              <a:rPr lang="en"/>
              <a:t>)</a:t>
            </a:r>
            <a:endParaRPr/>
          </a:p>
        </p:txBody>
      </p:sp>
      <p:sp>
        <p:nvSpPr>
          <p:cNvPr id="128" name="Google Shape;128;p26"/>
          <p:cNvSpPr txBox="1">
            <a:spLocks noGrp="1"/>
          </p:cNvSpPr>
          <p:nvPr>
            <p:ph type="body" idx="1"/>
          </p:nvPr>
        </p:nvSpPr>
        <p:spPr>
          <a:xfrm>
            <a:off x="470975" y="1225225"/>
            <a:ext cx="6060600" cy="3354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600">
                <a:latin typeface="PT Sans Narrow"/>
                <a:ea typeface="PT Sans Narrow"/>
                <a:cs typeface="PT Sans Narrow"/>
                <a:sym typeface="PT Sans Narrow"/>
              </a:rPr>
              <a:t>Inclusive education or inclusion in schools…... </a:t>
            </a:r>
            <a:r>
              <a:rPr lang="en" sz="2600" i="1">
                <a:latin typeface="PT Sans Narrow"/>
                <a:ea typeface="PT Sans Narrow"/>
                <a:cs typeface="PT Sans Narrow"/>
                <a:sym typeface="PT Sans Narrow"/>
              </a:rPr>
              <a:t>all children, irrespective of their intellectual, emotional, social, ethnic, cultural, economic or physical conditions are accommodated and supported for them to achieve “their truest potential”</a:t>
            </a:r>
            <a:r>
              <a:rPr lang="en" sz="2600">
                <a:latin typeface="PT Sans Narrow"/>
                <a:ea typeface="PT Sans Narrow"/>
                <a:cs typeface="PT Sans Narrow"/>
                <a:sym typeface="PT Sans Narrow"/>
              </a:rPr>
              <a:t> (Wah, 2010)</a:t>
            </a:r>
            <a:endParaRPr sz="2600">
              <a:latin typeface="PT Sans Narrow"/>
              <a:ea typeface="PT Sans Narrow"/>
              <a:cs typeface="PT Sans Narrow"/>
              <a:sym typeface="PT Sans Narrow"/>
            </a:endParaRPr>
          </a:p>
          <a:p>
            <a:pPr marL="0" lvl="0" indent="0" algn="l" rtl="0">
              <a:lnSpc>
                <a:spcPct val="150000"/>
              </a:lnSpc>
              <a:spcBef>
                <a:spcPts val="800"/>
              </a:spcBef>
              <a:spcAft>
                <a:spcPts val="800"/>
              </a:spcAft>
              <a:buClr>
                <a:schemeClr val="dk1"/>
              </a:buClr>
              <a:buSzPts val="1100"/>
              <a:buFont typeface="Arial"/>
              <a:buNone/>
            </a:pPr>
            <a:endParaRPr sz="2600">
              <a:latin typeface="PT Sans Narrow"/>
              <a:ea typeface="PT Sans Narrow"/>
              <a:cs typeface="PT Sans Narrow"/>
              <a:sym typeface="PT Sans Narrow"/>
            </a:endParaRPr>
          </a:p>
        </p:txBody>
      </p:sp>
      <p:pic>
        <p:nvPicPr>
          <p:cNvPr id="129" name="Google Shape;129;p26"/>
          <p:cNvPicPr preferRelativeResize="0"/>
          <p:nvPr/>
        </p:nvPicPr>
        <p:blipFill>
          <a:blip r:embed="rId3">
            <a:alphaModFix/>
          </a:blip>
          <a:stretch>
            <a:fillRect/>
          </a:stretch>
        </p:blipFill>
        <p:spPr>
          <a:xfrm>
            <a:off x="6391824" y="1959250"/>
            <a:ext cx="2527226" cy="1885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980000"/>
                </a:solidFill>
              </a:rPr>
              <a:t>Training for Teachers and DCFs</a:t>
            </a:r>
            <a:endParaRPr b="1">
              <a:solidFill>
                <a:srgbClr val="980000"/>
              </a:solidFill>
            </a:endParaRPr>
          </a:p>
        </p:txBody>
      </p:sp>
      <p:sp>
        <p:nvSpPr>
          <p:cNvPr id="271" name="Google Shape;271;p4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106 or 88% of academic staff trained up to JSL L2; </a:t>
            </a:r>
            <a:endParaRPr sz="2600">
              <a:latin typeface="PT Sans Narrow"/>
              <a:ea typeface="PT Sans Narrow"/>
              <a:cs typeface="PT Sans Narrow"/>
              <a:sym typeface="PT Sans Narrow"/>
            </a:endParaRPr>
          </a:p>
          <a:p>
            <a:pPr marL="457200" lvl="0" indent="-393700" algn="l" rtl="0">
              <a:spcBef>
                <a:spcPts val="1000"/>
              </a:spcBef>
              <a:spcAft>
                <a:spcPts val="0"/>
              </a:spcAft>
              <a:buSzPts val="2600"/>
              <a:buFont typeface="PT Sans Narrow"/>
              <a:buChar char="●"/>
            </a:pPr>
            <a:r>
              <a:rPr lang="en" sz="2600">
                <a:latin typeface="PT Sans Narrow"/>
                <a:ea typeface="PT Sans Narrow"/>
                <a:cs typeface="PT Sans Narrow"/>
                <a:sym typeface="PT Sans Narrow"/>
              </a:rPr>
              <a:t>79% trained in JSL Level 3</a:t>
            </a:r>
            <a:endParaRPr sz="2600">
              <a:latin typeface="PT Sans Narrow"/>
              <a:ea typeface="PT Sans Narrow"/>
              <a:cs typeface="PT Sans Narrow"/>
              <a:sym typeface="PT Sans Narrow"/>
            </a:endParaRPr>
          </a:p>
          <a:p>
            <a:pPr marL="457200" lvl="0" indent="-393700" algn="l" rtl="0">
              <a:spcBef>
                <a:spcPts val="1000"/>
              </a:spcBef>
              <a:spcAft>
                <a:spcPts val="0"/>
              </a:spcAft>
              <a:buSzPts val="2600"/>
              <a:buFont typeface="PT Sans Narrow"/>
              <a:buChar char="●"/>
            </a:pPr>
            <a:r>
              <a:rPr lang="en" sz="2600">
                <a:latin typeface="PT Sans Narrow"/>
                <a:ea typeface="PT Sans Narrow"/>
                <a:cs typeface="PT Sans Narrow"/>
                <a:sym typeface="PT Sans Narrow"/>
              </a:rPr>
              <a:t>All Grades 1 and 2 teachers trained in bilingual techniques</a:t>
            </a:r>
            <a:endParaRPr sz="2600">
              <a:latin typeface="PT Sans Narrow"/>
              <a:ea typeface="PT Sans Narrow"/>
              <a:cs typeface="PT Sans Narrow"/>
              <a:sym typeface="PT Sans Narrow"/>
            </a:endParaRPr>
          </a:p>
          <a:p>
            <a:pPr marL="457200" lvl="0" indent="-393700" algn="l" rtl="0">
              <a:spcBef>
                <a:spcPts val="1000"/>
              </a:spcBef>
              <a:spcAft>
                <a:spcPts val="1000"/>
              </a:spcAft>
              <a:buSzPts val="2600"/>
              <a:buFont typeface="PT Sans Narrow"/>
              <a:buChar char="●"/>
            </a:pPr>
            <a:r>
              <a:rPr lang="en" sz="2600">
                <a:latin typeface="PT Sans Narrow"/>
                <a:ea typeface="PT Sans Narrow"/>
                <a:cs typeface="PT Sans Narrow"/>
                <a:sym typeface="PT Sans Narrow"/>
              </a:rPr>
              <a:t>Model Classroom established at each school to demonstrate effective bilingual strategies</a:t>
            </a:r>
            <a:endParaRPr sz="2600">
              <a:latin typeface="PT Sans Narrow"/>
              <a:ea typeface="PT Sans Narrow"/>
              <a:cs typeface="PT Sans Narrow"/>
              <a:sym typeface="PT Sans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45"/>
          <p:cNvGraphicFramePr/>
          <p:nvPr/>
        </p:nvGraphicFramePr>
        <p:xfrm>
          <a:off x="311700" y="1034950"/>
          <a:ext cx="3000000" cy="3000000"/>
        </p:xfrm>
        <a:graphic>
          <a:graphicData uri="http://schemas.openxmlformats.org/drawingml/2006/table">
            <a:tbl>
              <a:tblPr>
                <a:noFill/>
                <a:tableStyleId>{56B5076D-9A47-4A4C-83CE-6C0A857B9B6E}</a:tableStyleId>
              </a:tblPr>
              <a:tblGrid>
                <a:gridCol w="5887425">
                  <a:extLst>
                    <a:ext uri="{9D8B030D-6E8A-4147-A177-3AD203B41FA5}">
                      <a16:colId xmlns:a16="http://schemas.microsoft.com/office/drawing/2014/main" val="20000"/>
                    </a:ext>
                  </a:extLst>
                </a:gridCol>
                <a:gridCol w="1035025">
                  <a:extLst>
                    <a:ext uri="{9D8B030D-6E8A-4147-A177-3AD203B41FA5}">
                      <a16:colId xmlns:a16="http://schemas.microsoft.com/office/drawing/2014/main" val="20001"/>
                    </a:ext>
                  </a:extLst>
                </a:gridCol>
                <a:gridCol w="889400">
                  <a:extLst>
                    <a:ext uri="{9D8B030D-6E8A-4147-A177-3AD203B41FA5}">
                      <a16:colId xmlns:a16="http://schemas.microsoft.com/office/drawing/2014/main" val="20002"/>
                    </a:ext>
                  </a:extLst>
                </a:gridCol>
                <a:gridCol w="1020475">
                  <a:extLst>
                    <a:ext uri="{9D8B030D-6E8A-4147-A177-3AD203B41FA5}">
                      <a16:colId xmlns:a16="http://schemas.microsoft.com/office/drawing/2014/main" val="20003"/>
                    </a:ext>
                  </a:extLst>
                </a:gridCol>
              </a:tblGrid>
              <a:tr h="677025">
                <a:tc>
                  <a:txBody>
                    <a:bodyPr/>
                    <a:lstStyle/>
                    <a:p>
                      <a:pPr marL="0" lvl="0" indent="0" algn="l" rtl="0">
                        <a:lnSpc>
                          <a:spcPct val="100000"/>
                        </a:lnSpc>
                        <a:spcBef>
                          <a:spcPts val="0"/>
                        </a:spcBef>
                        <a:spcAft>
                          <a:spcPts val="0"/>
                        </a:spcAft>
                        <a:buNone/>
                      </a:pPr>
                      <a:r>
                        <a:rPr lang="en" sz="2000" b="1">
                          <a:latin typeface="PT Sans Narrow"/>
                          <a:ea typeface="PT Sans Narrow"/>
                          <a:cs typeface="PT Sans Narrow"/>
                          <a:sym typeface="PT Sans Narrow"/>
                        </a:rPr>
                        <a:t>Survey Item (Self Reports)</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000" b="1">
                          <a:latin typeface="PT Sans Narrow"/>
                          <a:ea typeface="PT Sans Narrow"/>
                          <a:cs typeface="PT Sans Narrow"/>
                          <a:sym typeface="PT Sans Narrow"/>
                        </a:rPr>
                        <a:t>BEFORE</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000" b="1">
                          <a:latin typeface="PT Sans Narrow"/>
                          <a:ea typeface="PT Sans Narrow"/>
                          <a:cs typeface="PT Sans Narrow"/>
                          <a:sym typeface="PT Sans Narrow"/>
                        </a:rPr>
                        <a:t>AFTER</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2000" b="1">
                          <a:latin typeface="PT Sans Narrow"/>
                          <a:ea typeface="PT Sans Narrow"/>
                          <a:cs typeface="PT Sans Narrow"/>
                          <a:sym typeface="PT Sans Narrow"/>
                        </a:rPr>
                        <a:t>% Change</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571500">
                <a:tc>
                  <a:txBody>
                    <a:bodyPr/>
                    <a:lstStyle/>
                    <a:p>
                      <a:pPr marL="0" lvl="0" indent="0" algn="l" rtl="0">
                        <a:spcBef>
                          <a:spcPts val="0"/>
                        </a:spcBef>
                        <a:spcAft>
                          <a:spcPts val="0"/>
                        </a:spcAft>
                        <a:buNone/>
                      </a:pPr>
                      <a:r>
                        <a:rPr lang="en" sz="2000" b="1">
                          <a:latin typeface="PT Sans Narrow"/>
                          <a:ea typeface="PT Sans Narrow"/>
                          <a:cs typeface="PT Sans Narrow"/>
                          <a:sym typeface="PT Sans Narrow"/>
                        </a:rPr>
                        <a:t>How often did you use JSL when communicating with your Child?</a:t>
                      </a:r>
                      <a:endParaRPr sz="2000" b="1">
                        <a:latin typeface="PT Sans Narrow"/>
                        <a:ea typeface="PT Sans Narrow"/>
                        <a:cs typeface="PT Sans Narrow"/>
                        <a:sym typeface="PT Sans Narrow"/>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25%</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38%</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solidFill>
                            <a:srgbClr val="980000"/>
                          </a:solidFill>
                          <a:latin typeface="PT Sans Narrow"/>
                          <a:ea typeface="PT Sans Narrow"/>
                          <a:cs typeface="PT Sans Narrow"/>
                          <a:sym typeface="PT Sans Narrow"/>
                        </a:rPr>
                        <a:t>13%</a:t>
                      </a:r>
                      <a:endParaRPr sz="2000" b="1">
                        <a:solidFill>
                          <a:srgbClr val="980000"/>
                        </a:solidFill>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571500">
                <a:tc>
                  <a:txBody>
                    <a:bodyPr/>
                    <a:lstStyle/>
                    <a:p>
                      <a:pPr marL="0" lvl="0" indent="0" algn="l" rtl="0">
                        <a:spcBef>
                          <a:spcPts val="0"/>
                        </a:spcBef>
                        <a:spcAft>
                          <a:spcPts val="0"/>
                        </a:spcAft>
                        <a:buNone/>
                      </a:pPr>
                      <a:r>
                        <a:rPr lang="en" sz="2000" b="1">
                          <a:latin typeface="PT Sans Narrow"/>
                          <a:ea typeface="PT Sans Narrow"/>
                          <a:cs typeface="PT Sans Narrow"/>
                          <a:sym typeface="PT Sans Narrow"/>
                        </a:rPr>
                        <a:t>Did you feel more confident using JSL to communicate with your child?</a:t>
                      </a:r>
                      <a:endParaRPr sz="2000" b="1">
                        <a:latin typeface="PT Sans Narrow"/>
                        <a:ea typeface="PT Sans Narrow"/>
                        <a:cs typeface="PT Sans Narrow"/>
                        <a:sym typeface="PT Sans Narrow"/>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53%</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73%</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solidFill>
                            <a:srgbClr val="980000"/>
                          </a:solidFill>
                          <a:latin typeface="PT Sans Narrow"/>
                          <a:ea typeface="PT Sans Narrow"/>
                          <a:cs typeface="PT Sans Narrow"/>
                          <a:sym typeface="PT Sans Narrow"/>
                        </a:rPr>
                        <a:t>20%</a:t>
                      </a:r>
                      <a:endParaRPr sz="2000" b="1">
                        <a:solidFill>
                          <a:srgbClr val="980000"/>
                        </a:solidFill>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000" b="1">
                          <a:latin typeface="PT Sans Narrow"/>
                          <a:ea typeface="PT Sans Narrow"/>
                          <a:cs typeface="PT Sans Narrow"/>
                          <a:sym typeface="PT Sans Narrow"/>
                        </a:rPr>
                        <a:t>How often did you help your child with homework?</a:t>
                      </a:r>
                      <a:endParaRPr sz="2000" b="1">
                        <a:latin typeface="PT Sans Narrow"/>
                        <a:ea typeface="PT Sans Narrow"/>
                        <a:cs typeface="PT Sans Narrow"/>
                        <a:sym typeface="PT Sans Narrow"/>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63%</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latin typeface="PT Sans Narrow"/>
                          <a:ea typeface="PT Sans Narrow"/>
                          <a:cs typeface="PT Sans Narrow"/>
                          <a:sym typeface="PT Sans Narrow"/>
                        </a:rPr>
                        <a:t>67%</a:t>
                      </a:r>
                      <a:endParaRPr sz="2000" b="1">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000" b="1">
                          <a:solidFill>
                            <a:srgbClr val="980000"/>
                          </a:solidFill>
                          <a:latin typeface="PT Sans Narrow"/>
                          <a:ea typeface="PT Sans Narrow"/>
                          <a:cs typeface="PT Sans Narrow"/>
                          <a:sym typeface="PT Sans Narrow"/>
                        </a:rPr>
                        <a:t>4%</a:t>
                      </a:r>
                      <a:endParaRPr sz="2000" b="1">
                        <a:solidFill>
                          <a:srgbClr val="980000"/>
                        </a:solidFill>
                        <a:latin typeface="PT Sans Narrow"/>
                        <a:ea typeface="PT Sans Narrow"/>
                        <a:cs typeface="PT Sans Narrow"/>
                        <a:sym typeface="PT Sans Narrow"/>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900" b="1">
                          <a:latin typeface="PT Sans Narrow"/>
                          <a:ea typeface="PT Sans Narrow"/>
                          <a:cs typeface="PT Sans Narrow"/>
                          <a:sym typeface="PT Sans Narrow"/>
                        </a:rPr>
                        <a:t>How often did you read with your child?</a:t>
                      </a:r>
                      <a:endParaRPr sz="1900" b="1">
                        <a:latin typeface="PT Sans Narrow"/>
                        <a:ea typeface="PT Sans Narrow"/>
                        <a:cs typeface="PT Sans Narrow"/>
                        <a:sym typeface="PT Sans Narrow"/>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900" b="1">
                          <a:latin typeface="PT Sans Narrow"/>
                          <a:ea typeface="PT Sans Narrow"/>
                          <a:cs typeface="PT Sans Narrow"/>
                          <a:sym typeface="PT Sans Narrow"/>
                        </a:rPr>
                        <a:t>14%</a:t>
                      </a:r>
                      <a:endParaRPr sz="1900" b="1">
                        <a:latin typeface="PT Sans Narrow"/>
                        <a:ea typeface="PT Sans Narrow"/>
                        <a:cs typeface="PT Sans Narrow"/>
                        <a:sym typeface="PT Sans Narrow"/>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1900" b="1">
                          <a:latin typeface="PT Sans Narrow"/>
                          <a:ea typeface="PT Sans Narrow"/>
                          <a:cs typeface="PT Sans Narrow"/>
                          <a:sym typeface="PT Sans Narrow"/>
                        </a:rPr>
                        <a:t>29%</a:t>
                      </a:r>
                      <a:endParaRPr sz="1900" b="1">
                        <a:latin typeface="PT Sans Narrow"/>
                        <a:ea typeface="PT Sans Narrow"/>
                        <a:cs typeface="PT Sans Narrow"/>
                        <a:sym typeface="PT Sans Narrow"/>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 sz="2000" b="1">
                          <a:solidFill>
                            <a:srgbClr val="980000"/>
                          </a:solidFill>
                          <a:latin typeface="PT Sans Narrow"/>
                          <a:ea typeface="PT Sans Narrow"/>
                          <a:cs typeface="PT Sans Narrow"/>
                          <a:sym typeface="PT Sans Narrow"/>
                        </a:rPr>
                        <a:t>15%</a:t>
                      </a:r>
                      <a:endParaRPr sz="1900" b="1">
                        <a:solidFill>
                          <a:srgbClr val="38761D"/>
                        </a:solidFill>
                        <a:latin typeface="PT Sans Narrow"/>
                        <a:ea typeface="PT Sans Narrow"/>
                        <a:cs typeface="PT Sans Narrow"/>
                        <a:sym typeface="PT Sans Narrow"/>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gridSpan="4">
                  <a:txBody>
                    <a:bodyPr/>
                    <a:lstStyle/>
                    <a:p>
                      <a:pPr marL="0" lvl="0" indent="0" algn="l" rtl="0">
                        <a:spcBef>
                          <a:spcPts val="0"/>
                        </a:spcBef>
                        <a:spcAft>
                          <a:spcPts val="0"/>
                        </a:spcAft>
                        <a:buNone/>
                      </a:pPr>
                      <a:r>
                        <a:rPr lang="en" sz="1900" b="1">
                          <a:solidFill>
                            <a:srgbClr val="4A86E8"/>
                          </a:solidFill>
                          <a:latin typeface="PT Sans Narrow"/>
                          <a:ea typeface="PT Sans Narrow"/>
                          <a:cs typeface="PT Sans Narrow"/>
                          <a:sym typeface="PT Sans Narrow"/>
                        </a:rPr>
                        <a:t>47% of parents obtaining satisfactory results in JSL Training</a:t>
                      </a:r>
                      <a:endParaRPr sz="1900" b="1">
                        <a:solidFill>
                          <a:srgbClr val="4A86E8"/>
                        </a:solidFill>
                        <a:latin typeface="PT Sans Narrow"/>
                        <a:ea typeface="PT Sans Narrow"/>
                        <a:cs typeface="PT Sans Narrow"/>
                        <a:sym typeface="PT Sans Narrow"/>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77" name="Google Shape;277;p45"/>
          <p:cNvSpPr txBox="1">
            <a:spLocks noGrp="1"/>
          </p:cNvSpPr>
          <p:nvPr>
            <p:ph type="title"/>
          </p:nvPr>
        </p:nvSpPr>
        <p:spPr>
          <a:xfrm>
            <a:off x="311700" y="1168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latin typeface="Economica"/>
                <a:ea typeface="Economica"/>
                <a:cs typeface="Economica"/>
                <a:sym typeface="Economica"/>
              </a:rPr>
              <a:t>Results: Parents JSL Training and Self Reports: </a:t>
            </a:r>
            <a:endParaRPr>
              <a:solidFill>
                <a:srgbClr val="980000"/>
              </a:solidFill>
              <a:latin typeface="Economica"/>
              <a:ea typeface="Economica"/>
              <a:cs typeface="Economica"/>
              <a:sym typeface="Economic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200150" y="680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 #3: DCFs support for Inclusion</a:t>
            </a:r>
            <a:endParaRPr/>
          </a:p>
        </p:txBody>
      </p:sp>
      <p:sp>
        <p:nvSpPr>
          <p:cNvPr id="283" name="Google Shape;283;p46"/>
          <p:cNvSpPr txBox="1">
            <a:spLocks noGrp="1"/>
          </p:cNvSpPr>
          <p:nvPr>
            <p:ph type="body" idx="1"/>
          </p:nvPr>
        </p:nvSpPr>
        <p:spPr>
          <a:xfrm>
            <a:off x="63850" y="799325"/>
            <a:ext cx="5496600" cy="3354000"/>
          </a:xfrm>
          <a:prstGeom prst="rect">
            <a:avLst/>
          </a:prstGeom>
        </p:spPr>
        <p:txBody>
          <a:bodyPr spcFirstLastPara="1" wrap="square" lIns="91425" tIns="91425" rIns="91425" bIns="91425" anchor="t" anchorCtr="0">
            <a:noAutofit/>
          </a:bodyPr>
          <a:lstStyle/>
          <a:p>
            <a:pPr marL="457200" lvl="0" indent="-381000" algn="l" rtl="0">
              <a:lnSpc>
                <a:spcPct val="120000"/>
              </a:lnSpc>
              <a:spcBef>
                <a:spcPts val="0"/>
              </a:spcBef>
              <a:spcAft>
                <a:spcPts val="0"/>
              </a:spcAft>
              <a:buClr>
                <a:srgbClr val="980000"/>
              </a:buClr>
              <a:buSzPts val="2400"/>
              <a:buFont typeface="PT Sans Narrow"/>
              <a:buChar char="●"/>
            </a:pPr>
            <a:r>
              <a:rPr lang="en" sz="2400" b="1">
                <a:solidFill>
                  <a:srgbClr val="980000"/>
                </a:solidFill>
                <a:latin typeface="PT Sans Narrow"/>
                <a:ea typeface="PT Sans Narrow"/>
                <a:cs typeface="PT Sans Narrow"/>
                <a:sym typeface="PT Sans Narrow"/>
              </a:rPr>
              <a:t>Who are </a:t>
            </a:r>
            <a:r>
              <a:rPr lang="en" sz="2400" b="1" u="sng">
                <a:solidFill>
                  <a:srgbClr val="980000"/>
                </a:solidFill>
                <a:latin typeface="PT Sans Narrow"/>
                <a:ea typeface="PT Sans Narrow"/>
                <a:cs typeface="PT Sans Narrow"/>
                <a:sym typeface="PT Sans Narrow"/>
              </a:rPr>
              <a:t>Deaf </a:t>
            </a:r>
            <a:r>
              <a:rPr lang="en" sz="2400" b="1">
                <a:solidFill>
                  <a:srgbClr val="980000"/>
                </a:solidFill>
                <a:latin typeface="PT Sans Narrow"/>
                <a:ea typeface="PT Sans Narrow"/>
                <a:cs typeface="PT Sans Narrow"/>
                <a:sym typeface="PT Sans Narrow"/>
              </a:rPr>
              <a:t>Culture Facilitators? </a:t>
            </a:r>
            <a:r>
              <a:rPr lang="en" sz="2400">
                <a:latin typeface="PT Sans Narrow"/>
                <a:ea typeface="PT Sans Narrow"/>
                <a:cs typeface="PT Sans Narrow"/>
                <a:sym typeface="PT Sans Narrow"/>
              </a:rPr>
              <a:t>Approved MoEYI positions who serve as language and cultural models within schools for the Deaf</a:t>
            </a:r>
            <a:endParaRPr sz="2400">
              <a:latin typeface="PT Sans Narrow"/>
              <a:ea typeface="PT Sans Narrow"/>
              <a:cs typeface="PT Sans Narrow"/>
              <a:sym typeface="PT Sans Narrow"/>
            </a:endParaRPr>
          </a:p>
          <a:p>
            <a:pPr marL="914400" lvl="0" indent="-361950" algn="l" rtl="0">
              <a:lnSpc>
                <a:spcPct val="120000"/>
              </a:lnSpc>
              <a:spcBef>
                <a:spcPts val="200"/>
              </a:spcBef>
              <a:spcAft>
                <a:spcPts val="0"/>
              </a:spcAft>
              <a:buSzPts val="2100"/>
              <a:buFont typeface="PT Sans Narrow"/>
              <a:buChar char="●"/>
            </a:pPr>
            <a:r>
              <a:rPr lang="en" sz="2100">
                <a:latin typeface="PT Sans Narrow"/>
                <a:ea typeface="PT Sans Narrow"/>
                <a:cs typeface="PT Sans Narrow"/>
                <a:sym typeface="PT Sans Narrow"/>
              </a:rPr>
              <a:t>Provide significant support to hearing teachers in the preparation and delivery of subject content </a:t>
            </a:r>
            <a:endParaRPr sz="2100">
              <a:latin typeface="PT Sans Narrow"/>
              <a:ea typeface="PT Sans Narrow"/>
              <a:cs typeface="PT Sans Narrow"/>
              <a:sym typeface="PT Sans Narrow"/>
            </a:endParaRPr>
          </a:p>
          <a:p>
            <a:pPr marL="914400" lvl="0" indent="-361950" algn="l" rtl="0">
              <a:lnSpc>
                <a:spcPct val="120000"/>
              </a:lnSpc>
              <a:spcBef>
                <a:spcPts val="200"/>
              </a:spcBef>
              <a:spcAft>
                <a:spcPts val="0"/>
              </a:spcAft>
              <a:buSzPts val="2100"/>
              <a:buFont typeface="PT Sans Narrow"/>
              <a:buChar char="●"/>
            </a:pPr>
            <a:r>
              <a:rPr lang="en" sz="2100">
                <a:latin typeface="PT Sans Narrow"/>
                <a:ea typeface="PT Sans Narrow"/>
                <a:cs typeface="PT Sans Narrow"/>
                <a:sym typeface="PT Sans Narrow"/>
              </a:rPr>
              <a:t>Support acquisition of Jamaican Sign Language</a:t>
            </a:r>
            <a:endParaRPr sz="2100">
              <a:latin typeface="PT Sans Narrow"/>
              <a:ea typeface="PT Sans Narrow"/>
              <a:cs typeface="PT Sans Narrow"/>
              <a:sym typeface="PT Sans Narrow"/>
            </a:endParaRPr>
          </a:p>
          <a:p>
            <a:pPr marL="914400" lvl="0" indent="-361950" algn="l" rtl="0">
              <a:lnSpc>
                <a:spcPct val="120000"/>
              </a:lnSpc>
              <a:spcBef>
                <a:spcPts val="200"/>
              </a:spcBef>
              <a:spcAft>
                <a:spcPts val="0"/>
              </a:spcAft>
              <a:buSzPts val="2100"/>
              <a:buFont typeface="PT Sans Narrow"/>
              <a:buChar char="●"/>
            </a:pPr>
            <a:r>
              <a:rPr lang="en" sz="2100">
                <a:latin typeface="PT Sans Narrow"/>
                <a:ea typeface="PT Sans Narrow"/>
                <a:cs typeface="PT Sans Narrow"/>
                <a:sym typeface="PT Sans Narrow"/>
              </a:rPr>
              <a:t>Positioned within the earlier grades for enhanced impact on language development</a:t>
            </a:r>
            <a:endParaRPr sz="2100">
              <a:latin typeface="PT Sans Narrow"/>
              <a:ea typeface="PT Sans Narrow"/>
              <a:cs typeface="PT Sans Narrow"/>
              <a:sym typeface="PT Sans Narrow"/>
            </a:endParaRPr>
          </a:p>
          <a:p>
            <a:pPr marL="914400" lvl="0" indent="-361950" algn="l" rtl="0">
              <a:lnSpc>
                <a:spcPct val="120000"/>
              </a:lnSpc>
              <a:spcBef>
                <a:spcPts val="200"/>
              </a:spcBef>
              <a:spcAft>
                <a:spcPts val="200"/>
              </a:spcAft>
              <a:buSzPts val="2100"/>
              <a:buFont typeface="PT Sans Narrow"/>
              <a:buChar char="●"/>
            </a:pPr>
            <a:r>
              <a:rPr lang="en" sz="2100">
                <a:latin typeface="PT Sans Narrow"/>
                <a:ea typeface="PT Sans Narrow"/>
                <a:cs typeface="PT Sans Narrow"/>
                <a:sym typeface="PT Sans Narrow"/>
              </a:rPr>
              <a:t>Delivers the JSL Grammar Curriculum</a:t>
            </a:r>
            <a:endParaRPr sz="2100">
              <a:latin typeface="PT Sans Narrow"/>
              <a:ea typeface="PT Sans Narrow"/>
              <a:cs typeface="PT Sans Narrow"/>
              <a:sym typeface="PT Sans Narrow"/>
            </a:endParaRPr>
          </a:p>
        </p:txBody>
      </p:sp>
      <p:pic>
        <p:nvPicPr>
          <p:cNvPr id="284" name="Google Shape;284;p46"/>
          <p:cNvPicPr preferRelativeResize="0"/>
          <p:nvPr/>
        </p:nvPicPr>
        <p:blipFill>
          <a:blip r:embed="rId3">
            <a:alphaModFix/>
          </a:blip>
          <a:stretch>
            <a:fillRect/>
          </a:stretch>
        </p:blipFill>
        <p:spPr>
          <a:xfrm>
            <a:off x="5560449" y="1377225"/>
            <a:ext cx="3583545" cy="2389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311700" y="55650"/>
            <a:ext cx="88323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b="1"/>
              <a:t>HOW DO DCFS REPORT THEIR ROLES: </a:t>
            </a:r>
            <a:r>
              <a:rPr lang="en" sz="3400" b="1">
                <a:solidFill>
                  <a:srgbClr val="980000"/>
                </a:solidFill>
              </a:rPr>
              <a:t>Working with Parents</a:t>
            </a:r>
            <a:endParaRPr sz="3400" b="1">
              <a:solidFill>
                <a:srgbClr val="980000"/>
              </a:solidFill>
            </a:endParaRPr>
          </a:p>
        </p:txBody>
      </p:sp>
      <p:sp>
        <p:nvSpPr>
          <p:cNvPr id="290" name="Google Shape;290;p47"/>
          <p:cNvSpPr txBox="1">
            <a:spLocks noGrp="1"/>
          </p:cNvSpPr>
          <p:nvPr>
            <p:ph type="body" idx="1"/>
          </p:nvPr>
        </p:nvSpPr>
        <p:spPr>
          <a:xfrm>
            <a:off x="4350300" y="894750"/>
            <a:ext cx="4734600" cy="3354000"/>
          </a:xfrm>
          <a:prstGeom prst="rect">
            <a:avLst/>
          </a:prstGeom>
        </p:spPr>
        <p:txBody>
          <a:bodyPr spcFirstLastPara="1" wrap="square" lIns="91425" tIns="91425" rIns="91425" bIns="91425" anchor="t" anchorCtr="0">
            <a:noAutofit/>
          </a:bodyPr>
          <a:lstStyle/>
          <a:p>
            <a:pPr marL="457200" lvl="0" indent="-368300" algn="l" rtl="0">
              <a:lnSpc>
                <a:spcPct val="107916"/>
              </a:lnSpc>
              <a:spcBef>
                <a:spcPts val="0"/>
              </a:spcBef>
              <a:spcAft>
                <a:spcPts val="0"/>
              </a:spcAft>
              <a:buClr>
                <a:srgbClr val="222222"/>
              </a:buClr>
              <a:buSzPts val="2200"/>
              <a:buFont typeface="PT Sans Narrow"/>
              <a:buChar char="●"/>
            </a:pPr>
            <a:r>
              <a:rPr lang="en" sz="2200">
                <a:latin typeface="PT Sans Narrow"/>
                <a:ea typeface="PT Sans Narrow"/>
                <a:cs typeface="PT Sans Narrow"/>
                <a:sym typeface="PT Sans Narrow"/>
              </a:rPr>
              <a:t>Students and parents’ workshops to  help them understand the Language and the needs of their Deaf children. Communication is necessary.</a:t>
            </a:r>
            <a:endParaRPr sz="2200">
              <a:latin typeface="PT Sans Narrow"/>
              <a:ea typeface="PT Sans Narrow"/>
              <a:cs typeface="PT Sans Narrow"/>
              <a:sym typeface="PT Sans Narrow"/>
            </a:endParaRPr>
          </a:p>
          <a:p>
            <a:pPr marL="457200" lvl="0" indent="-368300" algn="l" rtl="0">
              <a:lnSpc>
                <a:spcPct val="107916"/>
              </a:lnSpc>
              <a:spcBef>
                <a:spcPts val="1000"/>
              </a:spcBef>
              <a:spcAft>
                <a:spcPts val="0"/>
              </a:spcAft>
              <a:buClr>
                <a:srgbClr val="222222"/>
              </a:buClr>
              <a:buSzPts val="2200"/>
              <a:buFont typeface="PT Sans Narrow"/>
              <a:buChar char="●"/>
            </a:pPr>
            <a:r>
              <a:rPr lang="en" sz="2200">
                <a:latin typeface="PT Sans Narrow"/>
                <a:ea typeface="PT Sans Narrow"/>
                <a:cs typeface="PT Sans Narrow"/>
                <a:sym typeface="PT Sans Narrow"/>
              </a:rPr>
              <a:t>Teach them Sign Language and Shared Reading  </a:t>
            </a:r>
            <a:endParaRPr sz="2200">
              <a:latin typeface="PT Sans Narrow"/>
              <a:ea typeface="PT Sans Narrow"/>
              <a:cs typeface="PT Sans Narrow"/>
              <a:sym typeface="PT Sans Narrow"/>
            </a:endParaRPr>
          </a:p>
          <a:p>
            <a:pPr marL="457200" lvl="0" indent="-368300" algn="l" rtl="0">
              <a:lnSpc>
                <a:spcPct val="107916"/>
              </a:lnSpc>
              <a:spcBef>
                <a:spcPts val="1000"/>
              </a:spcBef>
              <a:spcAft>
                <a:spcPts val="0"/>
              </a:spcAft>
              <a:buClr>
                <a:srgbClr val="222222"/>
              </a:buClr>
              <a:buSzPts val="2200"/>
              <a:buFont typeface="PT Sans Narrow"/>
              <a:buChar char="●"/>
            </a:pPr>
            <a:r>
              <a:rPr lang="en" sz="2200">
                <a:latin typeface="PT Sans Narrow"/>
                <a:ea typeface="PT Sans Narrow"/>
                <a:cs typeface="PT Sans Narrow"/>
                <a:sym typeface="PT Sans Narrow"/>
              </a:rPr>
              <a:t>Training in JSL vocabulary, spelling, writing and how to help their children with homework. </a:t>
            </a:r>
            <a:endParaRPr sz="2200">
              <a:latin typeface="PT Sans Narrow"/>
              <a:ea typeface="PT Sans Narrow"/>
              <a:cs typeface="PT Sans Narrow"/>
              <a:sym typeface="PT Sans Narrow"/>
            </a:endParaRPr>
          </a:p>
          <a:p>
            <a:pPr marL="457200" lvl="0" indent="-368300" algn="l" rtl="0">
              <a:lnSpc>
                <a:spcPct val="107916"/>
              </a:lnSpc>
              <a:spcBef>
                <a:spcPts val="1000"/>
              </a:spcBef>
              <a:spcAft>
                <a:spcPts val="0"/>
              </a:spcAft>
              <a:buClr>
                <a:srgbClr val="222222"/>
              </a:buClr>
              <a:buSzPts val="2200"/>
              <a:buFont typeface="PT Sans Narrow"/>
              <a:buChar char="●"/>
            </a:pPr>
            <a:r>
              <a:rPr lang="en" sz="2200">
                <a:latin typeface="PT Sans Narrow"/>
                <a:ea typeface="PT Sans Narrow"/>
                <a:cs typeface="PT Sans Narrow"/>
                <a:sym typeface="PT Sans Narrow"/>
              </a:rPr>
              <a:t>“..</a:t>
            </a:r>
            <a:r>
              <a:rPr lang="en" sz="2200" i="1">
                <a:latin typeface="PT Sans Narrow"/>
                <a:ea typeface="PT Sans Narrow"/>
                <a:cs typeface="PT Sans Narrow"/>
                <a:sym typeface="PT Sans Narrow"/>
              </a:rPr>
              <a:t>.we don’t leave them on their own</a:t>
            </a:r>
            <a:r>
              <a:rPr lang="en" sz="2200">
                <a:latin typeface="PT Sans Narrow"/>
                <a:ea typeface="PT Sans Narrow"/>
                <a:cs typeface="PT Sans Narrow"/>
                <a:sym typeface="PT Sans Narrow"/>
              </a:rPr>
              <a:t>” </a:t>
            </a:r>
            <a:endParaRPr sz="2200">
              <a:latin typeface="PT Sans Narrow"/>
              <a:ea typeface="PT Sans Narrow"/>
              <a:cs typeface="PT Sans Narrow"/>
              <a:sym typeface="PT Sans Narrow"/>
            </a:endParaRPr>
          </a:p>
          <a:p>
            <a:pPr marL="0" lvl="0" indent="0" algn="l" rtl="0">
              <a:lnSpc>
                <a:spcPct val="107916"/>
              </a:lnSpc>
              <a:spcBef>
                <a:spcPts val="1000"/>
              </a:spcBef>
              <a:spcAft>
                <a:spcPts val="0"/>
              </a:spcAft>
              <a:buNone/>
            </a:pPr>
            <a:endParaRPr>
              <a:solidFill>
                <a:srgbClr val="222222"/>
              </a:solidFill>
              <a:latin typeface="PT Sans Narrow"/>
              <a:ea typeface="PT Sans Narrow"/>
              <a:cs typeface="PT Sans Narrow"/>
              <a:sym typeface="PT Sans Narrow"/>
            </a:endParaRPr>
          </a:p>
          <a:p>
            <a:pPr marL="0" lvl="0" indent="0" algn="l" rtl="0">
              <a:lnSpc>
                <a:spcPct val="100000"/>
              </a:lnSpc>
              <a:spcBef>
                <a:spcPts val="800"/>
              </a:spcBef>
              <a:spcAft>
                <a:spcPts val="0"/>
              </a:spcAft>
              <a:buNone/>
            </a:pPr>
            <a:endParaRPr sz="1200">
              <a:latin typeface="PT Sans Narrow"/>
              <a:ea typeface="PT Sans Narrow"/>
              <a:cs typeface="PT Sans Narrow"/>
              <a:sym typeface="PT Sans Narrow"/>
            </a:endParaRPr>
          </a:p>
          <a:p>
            <a:pPr marL="0" lvl="0" indent="0" algn="l" rtl="0">
              <a:lnSpc>
                <a:spcPct val="100000"/>
              </a:lnSpc>
              <a:spcBef>
                <a:spcPts val="800"/>
              </a:spcBef>
              <a:spcAft>
                <a:spcPts val="0"/>
              </a:spcAft>
              <a:buClr>
                <a:schemeClr val="dk1"/>
              </a:buClr>
              <a:buSzPts val="1100"/>
              <a:buFont typeface="Arial"/>
              <a:buNone/>
            </a:pPr>
            <a:endParaRPr sz="1200">
              <a:solidFill>
                <a:srgbClr val="222222"/>
              </a:solidFill>
              <a:latin typeface="PT Sans Narrow"/>
              <a:ea typeface="PT Sans Narrow"/>
              <a:cs typeface="PT Sans Narrow"/>
              <a:sym typeface="PT Sans Narrow"/>
            </a:endParaRPr>
          </a:p>
        </p:txBody>
      </p:sp>
      <p:pic>
        <p:nvPicPr>
          <p:cNvPr id="291" name="Google Shape;291;p47"/>
          <p:cNvPicPr preferRelativeResize="0"/>
          <p:nvPr/>
        </p:nvPicPr>
        <p:blipFill>
          <a:blip r:embed="rId3">
            <a:alphaModFix/>
          </a:blip>
          <a:stretch>
            <a:fillRect/>
          </a:stretch>
        </p:blipFill>
        <p:spPr>
          <a:xfrm>
            <a:off x="1" y="1373362"/>
            <a:ext cx="4313055" cy="28753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8"/>
          <p:cNvSpPr txBox="1">
            <a:spLocks noGrp="1"/>
          </p:cNvSpPr>
          <p:nvPr>
            <p:ph type="title"/>
          </p:nvPr>
        </p:nvSpPr>
        <p:spPr>
          <a:xfrm>
            <a:off x="311700" y="680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DO DCFS REPORT THEIR ROLES</a:t>
            </a:r>
            <a:endParaRPr/>
          </a:p>
        </p:txBody>
      </p:sp>
      <p:sp>
        <p:nvSpPr>
          <p:cNvPr id="297" name="Google Shape;297;p48"/>
          <p:cNvSpPr txBox="1">
            <a:spLocks noGrp="1"/>
          </p:cNvSpPr>
          <p:nvPr>
            <p:ph type="body" idx="1"/>
          </p:nvPr>
        </p:nvSpPr>
        <p:spPr>
          <a:xfrm>
            <a:off x="311700" y="841000"/>
            <a:ext cx="8401200" cy="33540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rgbClr val="980000"/>
              </a:buClr>
              <a:buSzPts val="2500"/>
              <a:buFont typeface="PT Sans Narrow"/>
              <a:buChar char="●"/>
            </a:pPr>
            <a:r>
              <a:rPr lang="en" sz="2500" b="1">
                <a:solidFill>
                  <a:srgbClr val="980000"/>
                </a:solidFill>
                <a:latin typeface="PT Sans Narrow"/>
                <a:ea typeface="PT Sans Narrow"/>
                <a:cs typeface="PT Sans Narrow"/>
                <a:sym typeface="PT Sans Narrow"/>
              </a:rPr>
              <a:t>Responsible for Passing on the Language and Cultural Legacy: </a:t>
            </a:r>
            <a:endParaRPr sz="2500" b="1">
              <a:solidFill>
                <a:srgbClr val="980000"/>
              </a:solidFill>
              <a:latin typeface="PT Sans Narrow"/>
              <a:ea typeface="PT Sans Narrow"/>
              <a:cs typeface="PT Sans Narrow"/>
              <a:sym typeface="PT Sans Narrow"/>
            </a:endParaRPr>
          </a:p>
          <a:p>
            <a:pPr marL="914400" lvl="1" indent="-361950" algn="l" rtl="0">
              <a:lnSpc>
                <a:spcPct val="114000"/>
              </a:lnSpc>
              <a:spcBef>
                <a:spcPts val="1000"/>
              </a:spcBef>
              <a:spcAft>
                <a:spcPts val="0"/>
              </a:spcAft>
              <a:buSzPts val="2100"/>
              <a:buFont typeface="PT Sans Narrow"/>
              <a:buChar char="○"/>
            </a:pPr>
            <a:r>
              <a:rPr lang="en" sz="2100">
                <a:latin typeface="PT Sans Narrow"/>
                <a:ea typeface="PT Sans Narrow"/>
                <a:cs typeface="PT Sans Narrow"/>
                <a:sym typeface="PT Sans Narrow"/>
              </a:rPr>
              <a:t>I believe I have a role because I am also Deaf. </a:t>
            </a:r>
            <a:endParaRPr sz="2100">
              <a:latin typeface="PT Sans Narrow"/>
              <a:ea typeface="PT Sans Narrow"/>
              <a:cs typeface="PT Sans Narrow"/>
              <a:sym typeface="PT Sans Narrow"/>
            </a:endParaRPr>
          </a:p>
          <a:p>
            <a:pPr marL="914400" lvl="1" indent="-361950" algn="l" rtl="0">
              <a:lnSpc>
                <a:spcPct val="114000"/>
              </a:lnSpc>
              <a:spcBef>
                <a:spcPts val="600"/>
              </a:spcBef>
              <a:spcAft>
                <a:spcPts val="0"/>
              </a:spcAft>
              <a:buSzPts val="2100"/>
              <a:buFont typeface="PT Sans Narrow"/>
              <a:buChar char="○"/>
            </a:pPr>
            <a:r>
              <a:rPr lang="en" sz="2100">
                <a:latin typeface="PT Sans Narrow"/>
                <a:ea typeface="PT Sans Narrow"/>
                <a:cs typeface="PT Sans Narrow"/>
                <a:sym typeface="PT Sans Narrow"/>
              </a:rPr>
              <a:t>I am a role model to them, and I want my legacy to be passed on to them.</a:t>
            </a:r>
            <a:endParaRPr sz="2100">
              <a:latin typeface="PT Sans Narrow"/>
              <a:ea typeface="PT Sans Narrow"/>
              <a:cs typeface="PT Sans Narrow"/>
              <a:sym typeface="PT Sans Narrow"/>
            </a:endParaRPr>
          </a:p>
          <a:p>
            <a:pPr marL="914400" lvl="1" indent="-361950" algn="l" rtl="0">
              <a:lnSpc>
                <a:spcPct val="114000"/>
              </a:lnSpc>
              <a:spcBef>
                <a:spcPts val="600"/>
              </a:spcBef>
              <a:spcAft>
                <a:spcPts val="0"/>
              </a:spcAft>
              <a:buSzPts val="2100"/>
              <a:buFont typeface="PT Sans Narrow"/>
              <a:buChar char="○"/>
            </a:pPr>
            <a:r>
              <a:rPr lang="en" sz="2100">
                <a:latin typeface="PT Sans Narrow"/>
                <a:ea typeface="PT Sans Narrow"/>
                <a:cs typeface="PT Sans Narrow"/>
                <a:sym typeface="PT Sans Narrow"/>
              </a:rPr>
              <a:t>Giving them a language and teaching them the culture which is very valuable. I am teaching them to respect and appreciate their Language and keep on passing it to generations to come.</a:t>
            </a:r>
            <a:endParaRPr sz="2100">
              <a:latin typeface="PT Sans Narrow"/>
              <a:ea typeface="PT Sans Narrow"/>
              <a:cs typeface="PT Sans Narrow"/>
              <a:sym typeface="PT Sans Narrow"/>
            </a:endParaRPr>
          </a:p>
          <a:p>
            <a:pPr marL="914400" lvl="1" indent="-361950" algn="l" rtl="0">
              <a:lnSpc>
                <a:spcPct val="114000"/>
              </a:lnSpc>
              <a:spcBef>
                <a:spcPts val="600"/>
              </a:spcBef>
              <a:spcAft>
                <a:spcPts val="0"/>
              </a:spcAft>
              <a:buSzPts val="2100"/>
              <a:buFont typeface="PT Sans Narrow"/>
              <a:buChar char="○"/>
            </a:pPr>
            <a:r>
              <a:rPr lang="en" sz="2100">
                <a:latin typeface="PT Sans Narrow"/>
                <a:ea typeface="PT Sans Narrow"/>
                <a:cs typeface="PT Sans Narrow"/>
                <a:sym typeface="PT Sans Narrow"/>
              </a:rPr>
              <a:t>...to make sure that the students have their first language which is Sign Language</a:t>
            </a:r>
            <a:endParaRPr sz="2100">
              <a:latin typeface="PT Sans Narrow"/>
              <a:ea typeface="PT Sans Narrow"/>
              <a:cs typeface="PT Sans Narrow"/>
              <a:sym typeface="PT Sans Narrow"/>
            </a:endParaRPr>
          </a:p>
          <a:p>
            <a:pPr marL="914400" lvl="1" indent="-361950" algn="l" rtl="0">
              <a:lnSpc>
                <a:spcPct val="114000"/>
              </a:lnSpc>
              <a:spcBef>
                <a:spcPts val="600"/>
              </a:spcBef>
              <a:spcAft>
                <a:spcPts val="0"/>
              </a:spcAft>
              <a:buSzPts val="2100"/>
              <a:buFont typeface="PT Sans Narrow"/>
              <a:buChar char="○"/>
            </a:pPr>
            <a:r>
              <a:rPr lang="en" sz="2100">
                <a:latin typeface="PT Sans Narrow"/>
                <a:ea typeface="PT Sans Narrow"/>
                <a:cs typeface="PT Sans Narrow"/>
                <a:sym typeface="PT Sans Narrow"/>
              </a:rPr>
              <a:t>The children  were not given the opportunity to have that kind of conversation/information at home due to lack of communication</a:t>
            </a:r>
            <a:r>
              <a:rPr lang="en" sz="2100">
                <a:solidFill>
                  <a:srgbClr val="222222"/>
                </a:solidFill>
                <a:latin typeface="PT Sans Narrow"/>
                <a:ea typeface="PT Sans Narrow"/>
                <a:cs typeface="PT Sans Narrow"/>
                <a:sym typeface="PT Sans Narrow"/>
              </a:rPr>
              <a:t> </a:t>
            </a:r>
            <a:endParaRPr sz="2100">
              <a:latin typeface="PT Sans Narrow"/>
              <a:ea typeface="PT Sans Narrow"/>
              <a:cs typeface="PT Sans Narrow"/>
              <a:sym typeface="PT Sans Narrow"/>
            </a:endParaRPr>
          </a:p>
          <a:p>
            <a:pPr marL="914400" lvl="0" indent="0" algn="l" rtl="0">
              <a:lnSpc>
                <a:spcPct val="115000"/>
              </a:lnSpc>
              <a:spcBef>
                <a:spcPts val="600"/>
              </a:spcBef>
              <a:spcAft>
                <a:spcPts val="0"/>
              </a:spcAft>
              <a:buNone/>
            </a:pPr>
            <a:endParaRPr sz="2200">
              <a:latin typeface="PT Sans Narrow"/>
              <a:ea typeface="PT Sans Narrow"/>
              <a:cs typeface="PT Sans Narrow"/>
              <a:sym typeface="PT Sans Narrow"/>
            </a:endParaRPr>
          </a:p>
          <a:p>
            <a:pPr marL="914400" lvl="0" indent="0" algn="l" rtl="0">
              <a:lnSpc>
                <a:spcPct val="115000"/>
              </a:lnSpc>
              <a:spcBef>
                <a:spcPts val="1000"/>
              </a:spcBef>
              <a:spcAft>
                <a:spcPts val="0"/>
              </a:spcAft>
              <a:buNone/>
            </a:pPr>
            <a:endParaRPr sz="2400">
              <a:latin typeface="PT Sans Narrow"/>
              <a:ea typeface="PT Sans Narrow"/>
              <a:cs typeface="PT Sans Narrow"/>
              <a:sym typeface="PT Sans Narrow"/>
            </a:endParaRPr>
          </a:p>
          <a:p>
            <a:pPr marL="0" lvl="0" indent="0" algn="l" rtl="0">
              <a:lnSpc>
                <a:spcPct val="115000"/>
              </a:lnSpc>
              <a:spcBef>
                <a:spcPts val="1000"/>
              </a:spcBef>
              <a:spcAft>
                <a:spcPts val="0"/>
              </a:spcAft>
              <a:buNone/>
            </a:pPr>
            <a:endParaRPr sz="2400">
              <a:solidFill>
                <a:srgbClr val="222222"/>
              </a:solidFill>
              <a:latin typeface="PT Sans Narrow"/>
              <a:ea typeface="PT Sans Narrow"/>
              <a:cs typeface="PT Sans Narrow"/>
              <a:sym typeface="PT Sans Narrow"/>
            </a:endParaRPr>
          </a:p>
          <a:p>
            <a:pPr marL="0" lvl="0" indent="0" algn="l" rtl="0">
              <a:lnSpc>
                <a:spcPct val="115000"/>
              </a:lnSpc>
              <a:spcBef>
                <a:spcPts val="800"/>
              </a:spcBef>
              <a:spcAft>
                <a:spcPts val="0"/>
              </a:spcAft>
              <a:buNone/>
            </a:pPr>
            <a:endParaRPr sz="2400">
              <a:latin typeface="PT Sans Narrow"/>
              <a:ea typeface="PT Sans Narrow"/>
              <a:cs typeface="PT Sans Narrow"/>
              <a:sym typeface="PT Sans Narrow"/>
            </a:endParaRPr>
          </a:p>
          <a:p>
            <a:pPr marL="0" lvl="0" indent="0" algn="l" rtl="0">
              <a:lnSpc>
                <a:spcPct val="115000"/>
              </a:lnSpc>
              <a:spcBef>
                <a:spcPts val="800"/>
              </a:spcBef>
              <a:spcAft>
                <a:spcPts val="0"/>
              </a:spcAft>
              <a:buClr>
                <a:schemeClr val="dk1"/>
              </a:buClr>
              <a:buSzPts val="1100"/>
              <a:buFont typeface="Arial"/>
              <a:buNone/>
            </a:pPr>
            <a:endParaRPr sz="2400">
              <a:solidFill>
                <a:srgbClr val="222222"/>
              </a:solidFill>
              <a:latin typeface="PT Sans Narrow"/>
              <a:ea typeface="PT Sans Narrow"/>
              <a:cs typeface="PT Sans Narrow"/>
              <a:sym typeface="PT Sans Narrow"/>
            </a:endParaRPr>
          </a:p>
        </p:txBody>
      </p:sp>
      <p:pic>
        <p:nvPicPr>
          <p:cNvPr id="298" name="Google Shape;298;p48"/>
          <p:cNvPicPr preferRelativeResize="0"/>
          <p:nvPr/>
        </p:nvPicPr>
        <p:blipFill rotWithShape="1">
          <a:blip r:embed="rId3">
            <a:alphaModFix amt="15000"/>
          </a:blip>
          <a:srcRect l="-8510" t="-21590" r="8510" b="21589"/>
          <a:stretch/>
        </p:blipFill>
        <p:spPr>
          <a:xfrm>
            <a:off x="-740062" y="-1509975"/>
            <a:ext cx="9452974" cy="63019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9"/>
          <p:cNvSpPr txBox="1">
            <a:spLocks noGrp="1"/>
          </p:cNvSpPr>
          <p:nvPr>
            <p:ph type="title"/>
          </p:nvPr>
        </p:nvSpPr>
        <p:spPr>
          <a:xfrm>
            <a:off x="311700" y="105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980000"/>
                </a:solidFill>
              </a:rPr>
              <a:t>SUMMARY OF PROGRESS</a:t>
            </a:r>
            <a:r>
              <a:rPr lang="en">
                <a:solidFill>
                  <a:srgbClr val="980000"/>
                </a:solidFill>
              </a:rPr>
              <a:t> </a:t>
            </a:r>
            <a:endParaRPr>
              <a:solidFill>
                <a:srgbClr val="980000"/>
              </a:solidFill>
            </a:endParaRPr>
          </a:p>
        </p:txBody>
      </p:sp>
      <p:sp>
        <p:nvSpPr>
          <p:cNvPr id="304" name="Google Shape;304;p49"/>
          <p:cNvSpPr txBox="1">
            <a:spLocks noGrp="1"/>
          </p:cNvSpPr>
          <p:nvPr>
            <p:ph type="body" idx="1"/>
          </p:nvPr>
        </p:nvSpPr>
        <p:spPr>
          <a:xfrm>
            <a:off x="311700" y="825200"/>
            <a:ext cx="8520600" cy="4008300"/>
          </a:xfrm>
          <a:prstGeom prst="rect">
            <a:avLst/>
          </a:prstGeom>
        </p:spPr>
        <p:txBody>
          <a:bodyPr spcFirstLastPara="1" wrap="square" lIns="91425" tIns="91425" rIns="91425" bIns="91425" anchor="t" anchorCtr="0">
            <a:noAutofit/>
          </a:bodyPr>
          <a:lstStyle/>
          <a:p>
            <a:pPr marL="457200" lvl="0" indent="-381000" algn="just" rtl="0">
              <a:lnSpc>
                <a:spcPct val="115000"/>
              </a:lnSpc>
              <a:spcBef>
                <a:spcPts val="0"/>
              </a:spcBef>
              <a:spcAft>
                <a:spcPts val="0"/>
              </a:spcAft>
              <a:buClr>
                <a:srgbClr val="000000"/>
              </a:buClr>
              <a:buSzPts val="2400"/>
              <a:buFont typeface="PT Sans Narrow"/>
              <a:buChar char="●"/>
            </a:pPr>
            <a:r>
              <a:rPr lang="en" sz="2400">
                <a:solidFill>
                  <a:srgbClr val="000000"/>
                </a:solidFill>
                <a:latin typeface="PT Sans Narrow"/>
                <a:ea typeface="PT Sans Narrow"/>
                <a:cs typeface="PT Sans Narrow"/>
                <a:sym typeface="PT Sans Narrow"/>
              </a:rPr>
              <a:t>Pilot of JSL Grammar Curriculum</a:t>
            </a:r>
            <a:endParaRPr sz="2400">
              <a:solidFill>
                <a:srgbClr val="000000"/>
              </a:solidFill>
              <a:latin typeface="PT Sans Narrow"/>
              <a:ea typeface="PT Sans Narrow"/>
              <a:cs typeface="PT Sans Narrow"/>
              <a:sym typeface="PT Sans Narrow"/>
            </a:endParaRPr>
          </a:p>
          <a:p>
            <a:pPr marL="457200" lvl="0" indent="-381000" algn="just" rtl="0">
              <a:lnSpc>
                <a:spcPct val="115000"/>
              </a:lnSpc>
              <a:spcBef>
                <a:spcPts val="1000"/>
              </a:spcBef>
              <a:spcAft>
                <a:spcPts val="0"/>
              </a:spcAft>
              <a:buClr>
                <a:srgbClr val="000000"/>
              </a:buClr>
              <a:buSzPts val="2400"/>
              <a:buFont typeface="PT Sans Narrow"/>
              <a:buChar char="●"/>
            </a:pPr>
            <a:r>
              <a:rPr lang="en" sz="2400">
                <a:solidFill>
                  <a:srgbClr val="000000"/>
                </a:solidFill>
                <a:latin typeface="PT Sans Narrow"/>
                <a:ea typeface="PT Sans Narrow"/>
                <a:cs typeface="PT Sans Narrow"/>
                <a:sym typeface="PT Sans Narrow"/>
              </a:rPr>
              <a:t>47% of sample progressed between 1-6 grade levels in reading comprehension over the previous academic year; Increased to 56% in the last year </a:t>
            </a:r>
            <a:endParaRPr sz="2400">
              <a:solidFill>
                <a:srgbClr val="000000"/>
              </a:solidFill>
              <a:latin typeface="PT Sans Narrow"/>
              <a:ea typeface="PT Sans Narrow"/>
              <a:cs typeface="PT Sans Narrow"/>
              <a:sym typeface="PT Sans Narrow"/>
            </a:endParaRPr>
          </a:p>
          <a:p>
            <a:pPr marL="457200" lvl="0" indent="-381000" algn="just" rtl="0">
              <a:lnSpc>
                <a:spcPct val="115000"/>
              </a:lnSpc>
              <a:spcBef>
                <a:spcPts val="1000"/>
              </a:spcBef>
              <a:spcAft>
                <a:spcPts val="0"/>
              </a:spcAft>
              <a:buClr>
                <a:srgbClr val="000000"/>
              </a:buClr>
              <a:buSzPts val="2400"/>
              <a:buFont typeface="PT Sans Narrow"/>
              <a:buChar char="●"/>
            </a:pPr>
            <a:r>
              <a:rPr lang="en" sz="2400">
                <a:solidFill>
                  <a:srgbClr val="000000"/>
                </a:solidFill>
                <a:latin typeface="PT Sans Narrow"/>
                <a:ea typeface="PT Sans Narrow"/>
                <a:cs typeface="PT Sans Narrow"/>
                <a:sym typeface="PT Sans Narrow"/>
              </a:rPr>
              <a:t>Improvements in Parents JSL - Attitudes and Practices</a:t>
            </a:r>
            <a:endParaRPr sz="2400">
              <a:solidFill>
                <a:srgbClr val="000000"/>
              </a:solidFill>
              <a:latin typeface="PT Sans Narrow"/>
              <a:ea typeface="PT Sans Narrow"/>
              <a:cs typeface="PT Sans Narrow"/>
              <a:sym typeface="PT Sans Narrow"/>
            </a:endParaRPr>
          </a:p>
          <a:p>
            <a:pPr marL="457200" lvl="0" indent="-381000" algn="l" rtl="0">
              <a:lnSpc>
                <a:spcPct val="115000"/>
              </a:lnSpc>
              <a:spcBef>
                <a:spcPts val="1000"/>
              </a:spcBef>
              <a:spcAft>
                <a:spcPts val="0"/>
              </a:spcAft>
              <a:buClr>
                <a:srgbClr val="000000"/>
              </a:buClr>
              <a:buSzPts val="2400"/>
              <a:buFont typeface="PT Sans Narrow"/>
              <a:buChar char="●"/>
            </a:pPr>
            <a:r>
              <a:rPr lang="en" sz="2400">
                <a:solidFill>
                  <a:srgbClr val="000000"/>
                </a:solidFill>
                <a:latin typeface="PT Sans Narrow"/>
                <a:ea typeface="PT Sans Narrow"/>
                <a:cs typeface="PT Sans Narrow"/>
                <a:sym typeface="PT Sans Narrow"/>
              </a:rPr>
              <a:t>106 or 88% of academic staff trained up to JSL L2; 79% trained in JSL Level 3 (JSL L1-4)</a:t>
            </a:r>
            <a:endParaRPr sz="2400">
              <a:solidFill>
                <a:srgbClr val="000000"/>
              </a:solidFill>
              <a:latin typeface="PT Sans Narrow"/>
              <a:ea typeface="PT Sans Narrow"/>
              <a:cs typeface="PT Sans Narrow"/>
              <a:sym typeface="PT Sans Narrow"/>
            </a:endParaRPr>
          </a:p>
          <a:p>
            <a:pPr marL="457200" lvl="0" indent="-381000" algn="l" rtl="0">
              <a:lnSpc>
                <a:spcPct val="115000"/>
              </a:lnSpc>
              <a:spcBef>
                <a:spcPts val="1000"/>
              </a:spcBef>
              <a:spcAft>
                <a:spcPts val="0"/>
              </a:spcAft>
              <a:buClr>
                <a:srgbClr val="000000"/>
              </a:buClr>
              <a:buSzPts val="2400"/>
              <a:buFont typeface="PT Sans Narrow"/>
              <a:buChar char="●"/>
            </a:pPr>
            <a:r>
              <a:rPr lang="en" sz="2400">
                <a:solidFill>
                  <a:srgbClr val="000000"/>
                </a:solidFill>
                <a:latin typeface="PT Sans Narrow"/>
                <a:ea typeface="PT Sans Narrow"/>
                <a:cs typeface="PT Sans Narrow"/>
                <a:sym typeface="PT Sans Narrow"/>
              </a:rPr>
              <a:t>DCFs perceive their role to be critical to identity and language development of D/HH students</a:t>
            </a:r>
            <a:endParaRPr sz="2400">
              <a:solidFill>
                <a:srgbClr val="000000"/>
              </a:solidFill>
              <a:latin typeface="PT Sans Narrow"/>
              <a:ea typeface="PT Sans Narrow"/>
              <a:cs typeface="PT Sans Narrow"/>
              <a:sym typeface="PT Sans Narrow"/>
            </a:endParaRPr>
          </a:p>
          <a:p>
            <a:pPr marL="0" lvl="0" indent="0" algn="just" rtl="0">
              <a:lnSpc>
                <a:spcPct val="115000"/>
              </a:lnSpc>
              <a:spcBef>
                <a:spcPts val="1200"/>
              </a:spcBef>
              <a:spcAft>
                <a:spcPts val="1000"/>
              </a:spcAft>
              <a:buClr>
                <a:schemeClr val="dk1"/>
              </a:buClr>
              <a:buSzPts val="1100"/>
              <a:buFont typeface="Arial"/>
              <a:buNone/>
            </a:pPr>
            <a:endParaRPr sz="2400">
              <a:latin typeface="PT Sans Narrow"/>
              <a:ea typeface="PT Sans Narrow"/>
              <a:cs typeface="PT Sans Narrow"/>
              <a:sym typeface="PT Sans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227200" y="667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FROM PARTICIPANTS</a:t>
            </a:r>
            <a:endParaRPr/>
          </a:p>
        </p:txBody>
      </p:sp>
      <p:grpSp>
        <p:nvGrpSpPr>
          <p:cNvPr id="310" name="Google Shape;310;p50"/>
          <p:cNvGrpSpPr/>
          <p:nvPr/>
        </p:nvGrpSpPr>
        <p:grpSpPr>
          <a:xfrm>
            <a:off x="2256567" y="600903"/>
            <a:ext cx="4036590" cy="3941676"/>
            <a:chOff x="2256567" y="677103"/>
            <a:chExt cx="4036590" cy="3941676"/>
          </a:xfrm>
        </p:grpSpPr>
        <p:sp>
          <p:nvSpPr>
            <p:cNvPr id="311" name="Google Shape;311;p50"/>
            <p:cNvSpPr/>
            <p:nvPr/>
          </p:nvSpPr>
          <p:spPr>
            <a:xfrm rot="-6597333">
              <a:off x="4296826" y="3950027"/>
              <a:ext cx="586303" cy="586303"/>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0"/>
            <p:cNvSpPr/>
            <p:nvPr/>
          </p:nvSpPr>
          <p:spPr>
            <a:xfrm rot="-6599386">
              <a:off x="2318596" y="1407533"/>
              <a:ext cx="440541" cy="440541"/>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0"/>
            <p:cNvSpPr/>
            <p:nvPr/>
          </p:nvSpPr>
          <p:spPr>
            <a:xfrm rot="-6598839">
              <a:off x="2887641" y="2346984"/>
              <a:ext cx="1199287" cy="1199287"/>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0"/>
            <p:cNvSpPr/>
            <p:nvPr/>
          </p:nvSpPr>
          <p:spPr>
            <a:xfrm rot="-6598620">
              <a:off x="4374916" y="913763"/>
              <a:ext cx="1681581" cy="1681581"/>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0"/>
            <p:cNvSpPr/>
            <p:nvPr/>
          </p:nvSpPr>
          <p:spPr>
            <a:xfrm rot="-6597866">
              <a:off x="2661829" y="2208216"/>
              <a:ext cx="629106" cy="629106"/>
            </a:xfrm>
            <a:prstGeom prst="ellipse">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0"/>
            <p:cNvSpPr/>
            <p:nvPr/>
          </p:nvSpPr>
          <p:spPr>
            <a:xfrm rot="-6597701">
              <a:off x="3267625" y="1113818"/>
              <a:ext cx="274172" cy="274172"/>
            </a:xfrm>
            <a:prstGeom prst="ellipse">
              <a:avLst/>
            </a:prstGeom>
            <a:solidFill>
              <a:srgbClr val="D68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50"/>
          <p:cNvGrpSpPr/>
          <p:nvPr/>
        </p:nvGrpSpPr>
        <p:grpSpPr>
          <a:xfrm>
            <a:off x="4447192" y="1740352"/>
            <a:ext cx="3422625" cy="2726679"/>
            <a:chOff x="4447194" y="1815766"/>
            <a:chExt cx="2440200" cy="2440200"/>
          </a:xfrm>
        </p:grpSpPr>
        <p:sp>
          <p:nvSpPr>
            <p:cNvPr id="318" name="Google Shape;318;p50"/>
            <p:cNvSpPr/>
            <p:nvPr/>
          </p:nvSpPr>
          <p:spPr>
            <a:xfrm>
              <a:off x="4447194" y="1815766"/>
              <a:ext cx="2440200" cy="2440200"/>
            </a:xfrm>
            <a:prstGeom prst="ellipse">
              <a:avLst/>
            </a:prstGeom>
            <a:solidFill>
              <a:srgbClr val="55156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0"/>
            <p:cNvSpPr txBox="1"/>
            <p:nvPr/>
          </p:nvSpPr>
          <p:spPr>
            <a:xfrm>
              <a:off x="4735949" y="2239023"/>
              <a:ext cx="1862700" cy="14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latin typeface="PT Sans Narrow"/>
                  <a:ea typeface="PT Sans Narrow"/>
                  <a:cs typeface="PT Sans Narrow"/>
                  <a:sym typeface="PT Sans Narrow"/>
                </a:rPr>
                <a:t>The students feel that their language has a place in the classroom not only on the playfield or social settings.</a:t>
              </a:r>
              <a:endParaRPr sz="2000">
                <a:solidFill>
                  <a:srgbClr val="FFFFFF"/>
                </a:solidFill>
                <a:latin typeface="PT Sans Narrow"/>
                <a:ea typeface="PT Sans Narrow"/>
                <a:cs typeface="PT Sans Narrow"/>
                <a:sym typeface="PT Sans Narrow"/>
              </a:endParaRPr>
            </a:p>
          </p:txBody>
        </p:sp>
      </p:grpSp>
      <p:grpSp>
        <p:nvGrpSpPr>
          <p:cNvPr id="320" name="Google Shape;320;p50"/>
          <p:cNvGrpSpPr/>
          <p:nvPr/>
        </p:nvGrpSpPr>
        <p:grpSpPr>
          <a:xfrm>
            <a:off x="2528241" y="1038255"/>
            <a:ext cx="2462177" cy="1683644"/>
            <a:chOff x="3490737" y="1374053"/>
            <a:chExt cx="1423800" cy="1423800"/>
          </a:xfrm>
        </p:grpSpPr>
        <p:sp>
          <p:nvSpPr>
            <p:cNvPr id="321" name="Google Shape;321;p50"/>
            <p:cNvSpPr/>
            <p:nvPr/>
          </p:nvSpPr>
          <p:spPr>
            <a:xfrm>
              <a:off x="3490737" y="1374053"/>
              <a:ext cx="1423800" cy="1423800"/>
            </a:xfrm>
            <a:prstGeom prst="ellipse">
              <a:avLst/>
            </a:prstGeom>
            <a:solidFill>
              <a:srgbClr val="0000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0"/>
            <p:cNvSpPr txBox="1"/>
            <p:nvPr/>
          </p:nvSpPr>
          <p:spPr>
            <a:xfrm>
              <a:off x="3612656" y="1613605"/>
              <a:ext cx="1074000" cy="944700"/>
            </a:xfrm>
            <a:prstGeom prst="rect">
              <a:avLst/>
            </a:prstGeom>
            <a:solidFill>
              <a:srgbClr val="000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PT Sans Narrow"/>
                  <a:ea typeface="PT Sans Narrow"/>
                  <a:cs typeface="PT Sans Narrow"/>
                  <a:sym typeface="PT Sans Narrow"/>
                </a:rPr>
                <a:t>The students  are more aware of their language and eager to use it, they are learning.</a:t>
              </a:r>
              <a:endParaRPr sz="1500">
                <a:solidFill>
                  <a:srgbClr val="FFFFFF"/>
                </a:solidFill>
                <a:latin typeface="PT Sans Narrow"/>
                <a:ea typeface="PT Sans Narrow"/>
                <a:cs typeface="PT Sans Narrow"/>
                <a:sym typeface="PT Sans Narrow"/>
              </a:endParaRPr>
            </a:p>
          </p:txBody>
        </p:sp>
      </p:grpSp>
      <p:grpSp>
        <p:nvGrpSpPr>
          <p:cNvPr id="323" name="Google Shape;323;p50"/>
          <p:cNvGrpSpPr/>
          <p:nvPr/>
        </p:nvGrpSpPr>
        <p:grpSpPr>
          <a:xfrm>
            <a:off x="2082209" y="2870594"/>
            <a:ext cx="2632942" cy="1988458"/>
            <a:chOff x="644203" y="3718814"/>
            <a:chExt cx="1498800" cy="1498800"/>
          </a:xfrm>
        </p:grpSpPr>
        <p:sp>
          <p:nvSpPr>
            <p:cNvPr id="324" name="Google Shape;324;p50"/>
            <p:cNvSpPr/>
            <p:nvPr/>
          </p:nvSpPr>
          <p:spPr>
            <a:xfrm>
              <a:off x="644203" y="3718814"/>
              <a:ext cx="1498800" cy="1498800"/>
            </a:xfrm>
            <a:prstGeom prst="ellipse">
              <a:avLst/>
            </a:prstGeom>
            <a:solidFill>
              <a:srgbClr val="CC00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0"/>
            <p:cNvSpPr txBox="1"/>
            <p:nvPr/>
          </p:nvSpPr>
          <p:spPr>
            <a:xfrm>
              <a:off x="856976" y="3995875"/>
              <a:ext cx="1073400" cy="9447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PT Sans Narrow"/>
                  <a:ea typeface="PT Sans Narrow"/>
                  <a:cs typeface="PT Sans Narrow"/>
                  <a:sym typeface="PT Sans Narrow"/>
                </a:rPr>
                <a:t>T</a:t>
              </a:r>
              <a:r>
                <a:rPr lang="en" sz="1600">
                  <a:solidFill>
                    <a:srgbClr val="FFFFFF"/>
                  </a:solidFill>
                  <a:latin typeface="PT Sans Narrow"/>
                  <a:ea typeface="PT Sans Narrow"/>
                  <a:cs typeface="PT Sans Narrow"/>
                  <a:sym typeface="PT Sans Narrow"/>
                </a:rPr>
                <a:t>here is a  greater sense of pride, freedom of expression, feeling of being understood and belonging</a:t>
              </a:r>
              <a:endParaRPr sz="1600">
                <a:solidFill>
                  <a:srgbClr val="FFFFFF"/>
                </a:solidFill>
                <a:latin typeface="PT Sans Narrow"/>
                <a:ea typeface="PT Sans Narrow"/>
                <a:cs typeface="PT Sans Narrow"/>
                <a:sym typeface="PT Sans Narrow"/>
              </a:endParaRPr>
            </a:p>
          </p:txBody>
        </p:sp>
      </p:grpSp>
      <p:grpSp>
        <p:nvGrpSpPr>
          <p:cNvPr id="326" name="Google Shape;326;p50"/>
          <p:cNvGrpSpPr/>
          <p:nvPr/>
        </p:nvGrpSpPr>
        <p:grpSpPr>
          <a:xfrm>
            <a:off x="5902201" y="18049"/>
            <a:ext cx="3039101" cy="2132141"/>
            <a:chOff x="3490737" y="1374053"/>
            <a:chExt cx="1423800" cy="1423800"/>
          </a:xfrm>
        </p:grpSpPr>
        <p:sp>
          <p:nvSpPr>
            <p:cNvPr id="327" name="Google Shape;327;p50"/>
            <p:cNvSpPr/>
            <p:nvPr/>
          </p:nvSpPr>
          <p:spPr>
            <a:xfrm>
              <a:off x="3490737" y="1374053"/>
              <a:ext cx="1423800" cy="1423800"/>
            </a:xfrm>
            <a:prstGeom prst="ellipse">
              <a:avLst/>
            </a:prstGeom>
            <a:solidFill>
              <a:srgbClr val="761E86"/>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0"/>
            <p:cNvSpPr txBox="1"/>
            <p:nvPr/>
          </p:nvSpPr>
          <p:spPr>
            <a:xfrm>
              <a:off x="3631659" y="1507493"/>
              <a:ext cx="1153500" cy="105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rgbClr val="FFFFFF"/>
                  </a:solidFill>
                  <a:latin typeface="PT Sans Narrow"/>
                  <a:ea typeface="PT Sans Narrow"/>
                  <a:cs typeface="PT Sans Narrow"/>
                  <a:sym typeface="PT Sans Narrow"/>
                </a:rPr>
                <a:t>For years I have struggled to understand how to apply bilingual strategies to enrich my lessons and now finally the project has exposed me on how to make that a reality.</a:t>
              </a:r>
              <a:endParaRPr sz="1700">
                <a:solidFill>
                  <a:srgbClr val="FFFFFF"/>
                </a:solidFill>
                <a:latin typeface="PT Sans Narrow"/>
                <a:ea typeface="PT Sans Narrow"/>
                <a:cs typeface="PT Sans Narrow"/>
                <a:sym typeface="PT Sans Narrow"/>
              </a:endParaRPr>
            </a:p>
          </p:txBody>
        </p:sp>
      </p:grpSp>
      <p:sp>
        <p:nvSpPr>
          <p:cNvPr id="329" name="Google Shape;329;p50"/>
          <p:cNvSpPr/>
          <p:nvPr/>
        </p:nvSpPr>
        <p:spPr>
          <a:xfrm>
            <a:off x="227200" y="1271225"/>
            <a:ext cx="2462100" cy="27267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PT Sans Narrow"/>
                <a:ea typeface="PT Sans Narrow"/>
                <a:cs typeface="PT Sans Narrow"/>
                <a:sym typeface="PT Sans Narrow"/>
              </a:rPr>
              <a:t>Now I understand, I feel like I can connect with her more.</a:t>
            </a:r>
            <a:endParaRPr sz="2400">
              <a:latin typeface="PT Sans Narrow"/>
              <a:ea typeface="PT Sans Narrow"/>
              <a:cs typeface="PT Sans Narrow"/>
              <a:sym typeface="PT Sans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a:solidFill>
                  <a:srgbClr val="980000"/>
                </a:solidFill>
              </a:rPr>
              <a:t>RECOMMENDED FRAMEWORK FOR AN INCLUSIVE APPROACH TO DEAF EDUCATION</a:t>
            </a:r>
            <a:endParaRPr sz="3200" b="1">
              <a:solidFill>
                <a:srgbClr val="980000"/>
              </a:solidFill>
            </a:endParaRPr>
          </a:p>
        </p:txBody>
      </p:sp>
      <p:sp>
        <p:nvSpPr>
          <p:cNvPr id="335" name="Google Shape;335;p51"/>
          <p:cNvSpPr txBox="1">
            <a:spLocks noGrp="1"/>
          </p:cNvSpPr>
          <p:nvPr>
            <p:ph type="body" idx="1"/>
          </p:nvPr>
        </p:nvSpPr>
        <p:spPr>
          <a:xfrm>
            <a:off x="311700" y="983900"/>
            <a:ext cx="8520600" cy="3354000"/>
          </a:xfrm>
          <a:prstGeom prst="rect">
            <a:avLst/>
          </a:prstGeom>
        </p:spPr>
        <p:txBody>
          <a:bodyPr spcFirstLastPara="1" wrap="square" lIns="91425" tIns="91425" rIns="91425" bIns="91425" anchor="t" anchorCtr="0">
            <a:noAutofit/>
          </a:bodyPr>
          <a:lstStyle/>
          <a:p>
            <a:pPr marL="457200" lvl="0" indent="-381000" algn="l" rtl="0">
              <a:lnSpc>
                <a:spcPct val="114000"/>
              </a:lnSpc>
              <a:spcBef>
                <a:spcPts val="200"/>
              </a:spcBef>
              <a:spcAft>
                <a:spcPts val="0"/>
              </a:spcAft>
              <a:buSzPts val="2400"/>
              <a:buFont typeface="PT Sans Narrow"/>
              <a:buChar char="●"/>
            </a:pPr>
            <a:r>
              <a:rPr lang="en" sz="2400">
                <a:latin typeface="PT Sans Narrow"/>
                <a:ea typeface="PT Sans Narrow"/>
                <a:cs typeface="PT Sans Narrow"/>
                <a:sym typeface="PT Sans Narrow"/>
              </a:rPr>
              <a:t>Ensuring full communication access via a full </a:t>
            </a:r>
            <a:r>
              <a:rPr lang="en" sz="2400" b="1">
                <a:latin typeface="PT Sans Narrow"/>
                <a:ea typeface="PT Sans Narrow"/>
                <a:cs typeface="PT Sans Narrow"/>
                <a:sym typeface="PT Sans Narrow"/>
              </a:rPr>
              <a:t>bilingual approach</a:t>
            </a:r>
            <a:endParaRPr sz="2400" b="1">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Teaching of JSL as a curriculum subject</a:t>
            </a:r>
            <a:endParaRPr sz="2400">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Respect for Deaf culture</a:t>
            </a:r>
            <a:endParaRPr sz="2400">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Purposeful inclusion of Deaf in the instruction of D/HH Students. For e.g. Presence of language and cultural models</a:t>
            </a:r>
            <a:endParaRPr sz="2400">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All instructors competent in JSL</a:t>
            </a:r>
            <a:endParaRPr sz="2400">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Deaf Friendly school ethos</a:t>
            </a:r>
            <a:endParaRPr sz="2400">
              <a:latin typeface="PT Sans Narrow"/>
              <a:ea typeface="PT Sans Narrow"/>
              <a:cs typeface="PT Sans Narrow"/>
              <a:sym typeface="PT Sans Narrow"/>
            </a:endParaRPr>
          </a:p>
          <a:p>
            <a:pPr marL="457200" lvl="0" indent="-381000" algn="l" rtl="0">
              <a:lnSpc>
                <a:spcPct val="114000"/>
              </a:lnSpc>
              <a:spcBef>
                <a:spcPts val="600"/>
              </a:spcBef>
              <a:spcAft>
                <a:spcPts val="0"/>
              </a:spcAft>
              <a:buSzPts val="2400"/>
              <a:buFont typeface="PT Sans Narrow"/>
              <a:buChar char="●"/>
            </a:pPr>
            <a:r>
              <a:rPr lang="en" sz="2400">
                <a:latin typeface="PT Sans Narrow"/>
                <a:ea typeface="PT Sans Narrow"/>
                <a:cs typeface="PT Sans Narrow"/>
                <a:sym typeface="PT Sans Narrow"/>
              </a:rPr>
              <a:t>Supportive Family Environment</a:t>
            </a:r>
            <a:endParaRPr sz="2400">
              <a:latin typeface="PT Sans Narrow"/>
              <a:ea typeface="PT Sans Narrow"/>
              <a:cs typeface="PT Sans Narrow"/>
              <a:sym typeface="PT Sans Narrow"/>
            </a:endParaRPr>
          </a:p>
          <a:p>
            <a:pPr marL="0" lvl="0" indent="0" algn="l" rtl="0">
              <a:lnSpc>
                <a:spcPct val="114000"/>
              </a:lnSpc>
              <a:spcBef>
                <a:spcPts val="600"/>
              </a:spcBef>
              <a:spcAft>
                <a:spcPts val="600"/>
              </a:spcAft>
              <a:buNone/>
            </a:pPr>
            <a:endParaRPr/>
          </a:p>
        </p:txBody>
      </p:sp>
      <p:pic>
        <p:nvPicPr>
          <p:cNvPr id="336" name="Google Shape;336;p51"/>
          <p:cNvPicPr preferRelativeResize="0"/>
          <p:nvPr/>
        </p:nvPicPr>
        <p:blipFill>
          <a:blip r:embed="rId3">
            <a:alphaModFix/>
          </a:blip>
          <a:stretch>
            <a:fillRect/>
          </a:stretch>
        </p:blipFill>
        <p:spPr>
          <a:xfrm>
            <a:off x="5930725" y="3072800"/>
            <a:ext cx="2901570" cy="19343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311700" y="1052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980000"/>
                </a:solidFill>
              </a:rPr>
              <a:t>CONCLUSION</a:t>
            </a:r>
            <a:endParaRPr>
              <a:solidFill>
                <a:srgbClr val="980000"/>
              </a:solidFill>
            </a:endParaRPr>
          </a:p>
        </p:txBody>
      </p:sp>
      <p:sp>
        <p:nvSpPr>
          <p:cNvPr id="342" name="Google Shape;342;p52"/>
          <p:cNvSpPr txBox="1">
            <a:spLocks noGrp="1"/>
          </p:cNvSpPr>
          <p:nvPr>
            <p:ph type="body" idx="1"/>
          </p:nvPr>
        </p:nvSpPr>
        <p:spPr>
          <a:xfrm>
            <a:off x="136325" y="685525"/>
            <a:ext cx="8696100" cy="3354000"/>
          </a:xfrm>
          <a:prstGeom prst="rect">
            <a:avLst/>
          </a:prstGeom>
        </p:spPr>
        <p:txBody>
          <a:bodyPr spcFirstLastPara="1" wrap="square" lIns="91425" tIns="91425" rIns="91425" bIns="91425" anchor="t" anchorCtr="0">
            <a:noAutofit/>
          </a:bodyPr>
          <a:lstStyle/>
          <a:p>
            <a:pPr marL="457200" lvl="0" indent="-361950" algn="just" rtl="0">
              <a:lnSpc>
                <a:spcPct val="115000"/>
              </a:lnSpc>
              <a:spcBef>
                <a:spcPts val="1200"/>
              </a:spcBef>
              <a:spcAft>
                <a:spcPts val="0"/>
              </a:spcAft>
              <a:buSzPts val="2100"/>
              <a:buFont typeface="PT Sans Narrow"/>
              <a:buChar char="●"/>
            </a:pPr>
            <a:r>
              <a:rPr lang="en" sz="2100">
                <a:latin typeface="PT Sans Narrow"/>
                <a:ea typeface="PT Sans Narrow"/>
                <a:cs typeface="PT Sans Narrow"/>
                <a:sym typeface="PT Sans Narrow"/>
              </a:rPr>
              <a:t>Given the local context and the specific cultural, linguistic, and academic needs of D/hh students, a more deaf-centric approach where inclusion considers how deaf education classrooms may include accessible language, the Deaf community, families of D/hh children, and Deaf role models may be more appropriate for this population (Scott et al, 2019)</a:t>
            </a:r>
            <a:endParaRPr sz="2100">
              <a:latin typeface="PT Sans Narrow"/>
              <a:ea typeface="PT Sans Narrow"/>
              <a:cs typeface="PT Sans Narrow"/>
              <a:sym typeface="PT Sans Narrow"/>
            </a:endParaRPr>
          </a:p>
          <a:p>
            <a:pPr marL="457200" lvl="0" indent="-361950" algn="just" rtl="0">
              <a:lnSpc>
                <a:spcPct val="115000"/>
              </a:lnSpc>
              <a:spcBef>
                <a:spcPts val="1200"/>
              </a:spcBef>
              <a:spcAft>
                <a:spcPts val="0"/>
              </a:spcAft>
              <a:buSzPts val="2100"/>
              <a:buFont typeface="PT Sans Narrow"/>
              <a:buChar char="●"/>
            </a:pPr>
            <a:r>
              <a:rPr lang="en" sz="2100">
                <a:latin typeface="PT Sans Narrow"/>
                <a:ea typeface="PT Sans Narrow"/>
                <a:cs typeface="PT Sans Narrow"/>
                <a:sym typeface="PT Sans Narrow"/>
              </a:rPr>
              <a:t>Given the extensive capital outlay required for mainstreaming D/HH students, focus should be on a paradigm shift towards ensuring schools for the Deaf provide a truly inclusive environment for the D/HH </a:t>
            </a:r>
            <a:endParaRPr sz="2100">
              <a:latin typeface="PT Sans Narrow"/>
              <a:ea typeface="PT Sans Narrow"/>
              <a:cs typeface="PT Sans Narrow"/>
              <a:sym typeface="PT Sans Narrow"/>
            </a:endParaRPr>
          </a:p>
          <a:p>
            <a:pPr marL="457200" lvl="0" indent="-361950" algn="just" rtl="0">
              <a:lnSpc>
                <a:spcPct val="115000"/>
              </a:lnSpc>
              <a:spcBef>
                <a:spcPts val="1200"/>
              </a:spcBef>
              <a:spcAft>
                <a:spcPts val="1000"/>
              </a:spcAft>
              <a:buSzPts val="2100"/>
              <a:buFont typeface="PT Sans Narrow"/>
              <a:buChar char="●"/>
            </a:pPr>
            <a:r>
              <a:rPr lang="en" sz="2100">
                <a:latin typeface="PT Sans Narrow"/>
                <a:ea typeface="PT Sans Narrow"/>
                <a:cs typeface="PT Sans Narrow"/>
                <a:sym typeface="PT Sans Narrow"/>
              </a:rPr>
              <a:t>Use of Language and Cultural models to support instructional delivery, cultural identity and social development  of D/hh students is paramount</a:t>
            </a:r>
            <a:endParaRPr sz="2100">
              <a:latin typeface="PT Sans Narrow"/>
              <a:ea typeface="PT Sans Narrow"/>
              <a:cs typeface="PT Sans Narrow"/>
              <a:sym typeface="PT Sans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980000"/>
                </a:solidFill>
              </a:rPr>
              <a:t>RECOMMENDATIONS AND NEXT STEPS</a:t>
            </a:r>
            <a:endParaRPr b="1">
              <a:solidFill>
                <a:srgbClr val="980000"/>
              </a:solidFill>
            </a:endParaRPr>
          </a:p>
        </p:txBody>
      </p:sp>
      <p:sp>
        <p:nvSpPr>
          <p:cNvPr id="348" name="Google Shape;348;p53"/>
          <p:cNvSpPr txBox="1">
            <a:spLocks noGrp="1"/>
          </p:cNvSpPr>
          <p:nvPr>
            <p:ph type="body" idx="1"/>
          </p:nvPr>
        </p:nvSpPr>
        <p:spPr>
          <a:xfrm>
            <a:off x="311700" y="1147225"/>
            <a:ext cx="8520600" cy="3354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Further research with exploration within the local context on</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Comparing academic results from both GenEd vs Self-contained; </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Role and impact of the degree of hearing loss, age and educational level </a:t>
            </a:r>
            <a:endParaRPr sz="2600">
              <a:latin typeface="PT Sans Narrow"/>
              <a:ea typeface="PT Sans Narrow"/>
              <a:cs typeface="PT Sans Narrow"/>
              <a:sym typeface="PT Sans Narrow"/>
            </a:endParaRPr>
          </a:p>
          <a:p>
            <a:pPr marL="457200" lvl="0"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Considerations for more specific mention in current draft Special Education Policy</a:t>
            </a:r>
            <a:endParaRPr sz="2600">
              <a:latin typeface="PT Sans Narrow"/>
              <a:ea typeface="PT Sans Narrow"/>
              <a:cs typeface="PT Sans Narrow"/>
              <a:sym typeface="PT Sans Narrow"/>
            </a:endParaRPr>
          </a:p>
          <a:p>
            <a:pPr marL="457200" lvl="0"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Licensure requirements for Teachers of the Deaf</a:t>
            </a:r>
            <a:endParaRPr sz="2600">
              <a:latin typeface="PT Sans Narrow"/>
              <a:ea typeface="PT Sans Narrow"/>
              <a:cs typeface="PT Sans Narrow"/>
              <a:sym typeface="PT Sans Narrow"/>
            </a:endParaRPr>
          </a:p>
          <a:p>
            <a:pPr marL="457200" marR="0" lvl="0" indent="0" algn="l" rtl="0">
              <a:lnSpc>
                <a:spcPct val="115000"/>
              </a:lnSpc>
              <a:spcBef>
                <a:spcPts val="1600"/>
              </a:spcBef>
              <a:spcAft>
                <a:spcPts val="1600"/>
              </a:spcAft>
              <a:buNone/>
            </a:pPr>
            <a:endParaRPr sz="2600">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BACKGROUND</a:t>
            </a:r>
            <a:endParaRPr/>
          </a:p>
        </p:txBody>
      </p:sp>
      <p:sp>
        <p:nvSpPr>
          <p:cNvPr id="135" name="Google Shape;135;p27"/>
          <p:cNvSpPr txBox="1">
            <a:spLocks noGrp="1"/>
          </p:cNvSpPr>
          <p:nvPr>
            <p:ph type="body" idx="1"/>
          </p:nvPr>
        </p:nvSpPr>
        <p:spPr>
          <a:xfrm>
            <a:off x="133500" y="1042525"/>
            <a:ext cx="8698800" cy="3727800"/>
          </a:xfrm>
          <a:prstGeom prst="rect">
            <a:avLst/>
          </a:prstGeom>
          <a:ln>
            <a:noFill/>
          </a:ln>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Inclusive Education is a growing global practice for most disabilities (Isaac, 2006).</a:t>
            </a:r>
            <a:endParaRPr sz="2200">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Inconsistent findings on the impact on academic and social development on D/HH students who are mainstreamed.</a:t>
            </a:r>
            <a:endParaRPr sz="2200">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The language and cultural needs of a D/HH student differ from those  of their typical hearing peers.</a:t>
            </a:r>
            <a:endParaRPr sz="2200">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 The mainstream school system would have to provide the necessary services for the Deaf/HH child to be “included” (Canadian Association of the Deaf, 2015)</a:t>
            </a:r>
            <a:endParaRPr sz="2200">
              <a:latin typeface="PT Sans Narrow"/>
              <a:ea typeface="PT Sans Narrow"/>
              <a:cs typeface="PT Sans Narrow"/>
              <a:sym typeface="PT Sans Narrow"/>
            </a:endParaRPr>
          </a:p>
          <a:p>
            <a:pPr marL="457200" lvl="0" indent="0" algn="l" rtl="0">
              <a:lnSpc>
                <a:spcPct val="150000"/>
              </a:lnSpc>
              <a:spcBef>
                <a:spcPts val="800"/>
              </a:spcBef>
              <a:spcAft>
                <a:spcPts val="0"/>
              </a:spcAft>
              <a:buNone/>
            </a:pPr>
            <a:endParaRPr sz="2200">
              <a:latin typeface="PT Sans Narrow"/>
              <a:ea typeface="PT Sans Narrow"/>
              <a:cs typeface="PT Sans Narrow"/>
              <a:sym typeface="PT Sans Narrow"/>
            </a:endParaRPr>
          </a:p>
          <a:p>
            <a:pPr marL="457200" lvl="0" indent="0" algn="l" rtl="0">
              <a:lnSpc>
                <a:spcPct val="150000"/>
              </a:lnSpc>
              <a:spcBef>
                <a:spcPts val="80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980000"/>
                </a:solidFill>
              </a:rPr>
              <a:t>RECOMMENDATIONS AND NEXT STEPS</a:t>
            </a:r>
            <a:endParaRPr b="1">
              <a:solidFill>
                <a:srgbClr val="980000"/>
              </a:solidFill>
            </a:endParaRPr>
          </a:p>
        </p:txBody>
      </p:sp>
      <p:sp>
        <p:nvSpPr>
          <p:cNvPr id="354" name="Google Shape;354;p54"/>
          <p:cNvSpPr txBox="1">
            <a:spLocks noGrp="1"/>
          </p:cNvSpPr>
          <p:nvPr>
            <p:ph type="body" idx="1"/>
          </p:nvPr>
        </p:nvSpPr>
        <p:spPr>
          <a:xfrm>
            <a:off x="311700" y="1039300"/>
            <a:ext cx="8520600" cy="33540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Revisit the GoJ’s budgetary allocation/provisions </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Allocations for more DCFs by MoEYI</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Adjustment to the qualifications requirement and training opportunities for DCFs </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Interpreter Training to support out of school communication needs</a:t>
            </a:r>
            <a:endParaRPr sz="2600">
              <a:latin typeface="PT Sans Narrow"/>
              <a:ea typeface="PT Sans Narrow"/>
              <a:cs typeface="PT Sans Narrow"/>
              <a:sym typeface="PT Sans Narrow"/>
            </a:endParaRPr>
          </a:p>
          <a:p>
            <a:pPr marL="914400" lvl="1" indent="-393700" algn="l" rtl="0">
              <a:spcBef>
                <a:spcPts val="0"/>
              </a:spcBef>
              <a:spcAft>
                <a:spcPts val="0"/>
              </a:spcAft>
              <a:buSzPts val="2600"/>
              <a:buFont typeface="PT Sans Narrow"/>
              <a:buChar char="○"/>
            </a:pPr>
            <a:r>
              <a:rPr lang="en" sz="2600">
                <a:latin typeface="PT Sans Narrow"/>
                <a:ea typeface="PT Sans Narrow"/>
                <a:cs typeface="PT Sans Narrow"/>
                <a:sym typeface="PT Sans Narrow"/>
              </a:rPr>
              <a:t>Inclusion of Special Education training for all teachers during pre-service training</a:t>
            </a:r>
            <a:endParaRPr sz="2600">
              <a:latin typeface="PT Sans Narrow"/>
              <a:ea typeface="PT Sans Narrow"/>
              <a:cs typeface="PT Sans Narrow"/>
              <a:sym typeface="PT Sans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
        <p:nvSpPr>
          <p:cNvPr id="360" name="Google Shape;360;p5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266700" lvl="0" indent="-266700" algn="l" rtl="0">
              <a:spcBef>
                <a:spcPts val="0"/>
              </a:spcBef>
              <a:spcAft>
                <a:spcPts val="0"/>
              </a:spcAft>
              <a:buNone/>
            </a:pPr>
            <a:r>
              <a:rPr lang="en" sz="1200">
                <a:solidFill>
                  <a:srgbClr val="2A2A2A"/>
                </a:solidFill>
                <a:highlight>
                  <a:srgbClr val="FFFFFF"/>
                </a:highlight>
                <a:latin typeface="Times New Roman"/>
                <a:ea typeface="Times New Roman"/>
                <a:cs typeface="Times New Roman"/>
                <a:sym typeface="Times New Roman"/>
              </a:rPr>
              <a:t>Andrews, J.  (2017).  Bilingual/Bicultural education in Latin America. </a:t>
            </a:r>
            <a:r>
              <a:rPr lang="en" sz="1200" i="1">
                <a:solidFill>
                  <a:srgbClr val="2A2A2A"/>
                </a:solidFill>
                <a:highlight>
                  <a:srgbClr val="FFFFFF"/>
                </a:highlight>
                <a:latin typeface="Times New Roman"/>
                <a:ea typeface="Times New Roman"/>
                <a:cs typeface="Times New Roman"/>
                <a:sym typeface="Times New Roman"/>
              </a:rPr>
              <a:t>The Journal of Deaf Studies and Deaf Education</a:t>
            </a:r>
            <a:r>
              <a:rPr lang="en" sz="1200">
                <a:solidFill>
                  <a:srgbClr val="2A2A2A"/>
                </a:solidFill>
                <a:highlight>
                  <a:srgbClr val="FFFFFF"/>
                </a:highlight>
                <a:latin typeface="Times New Roman"/>
                <a:ea typeface="Times New Roman"/>
                <a:cs typeface="Times New Roman"/>
                <a:sym typeface="Times New Roman"/>
              </a:rPr>
              <a:t>,  </a:t>
            </a:r>
            <a:r>
              <a:rPr lang="en" sz="1200" i="1">
                <a:solidFill>
                  <a:srgbClr val="2A2A2A"/>
                </a:solidFill>
                <a:highlight>
                  <a:srgbClr val="FFFFFF"/>
                </a:highlight>
                <a:latin typeface="Times New Roman"/>
                <a:ea typeface="Times New Roman"/>
                <a:cs typeface="Times New Roman"/>
                <a:sym typeface="Times New Roman"/>
              </a:rPr>
              <a:t>22(3),</a:t>
            </a:r>
            <a:r>
              <a:rPr lang="en" sz="1200">
                <a:solidFill>
                  <a:srgbClr val="2A2A2A"/>
                </a:solidFill>
                <a:highlight>
                  <a:srgbClr val="FFFFFF"/>
                </a:highlight>
                <a:latin typeface="Times New Roman"/>
                <a:ea typeface="Times New Roman"/>
                <a:cs typeface="Times New Roman"/>
                <a:sym typeface="Times New Roman"/>
              </a:rPr>
              <a:t> 346–347.`</a:t>
            </a:r>
            <a:r>
              <a:rPr lang="en" sz="1200" u="sng">
                <a:solidFill>
                  <a:schemeClr val="hlink"/>
                </a:solidFill>
                <a:highlight>
                  <a:srgbClr val="FFFFFF"/>
                </a:highlight>
                <a:latin typeface="Times New Roman"/>
                <a:ea typeface="Times New Roman"/>
                <a:cs typeface="Times New Roman"/>
                <a:sym typeface="Times New Roman"/>
                <a:hlinkClick r:id="rId3"/>
              </a:rPr>
              <a:t>https://doi.org/10.1093/deafed/enx004</a:t>
            </a:r>
            <a:endParaRPr sz="1200" u="sng">
              <a:solidFill>
                <a:schemeClr val="hlink"/>
              </a:solidFill>
              <a:highlight>
                <a:srgbClr val="FFFFFF"/>
              </a:highlight>
              <a:latin typeface="Times New Roman"/>
              <a:ea typeface="Times New Roman"/>
              <a:cs typeface="Times New Roman"/>
              <a:sym typeface="Times New Roman"/>
              <a:hlinkClick r:id="rId3"/>
            </a:endParaRPr>
          </a:p>
          <a:p>
            <a:pPr marL="266700" lvl="0" indent="-266700" algn="l" rtl="0">
              <a:spcBef>
                <a:spcPts val="0"/>
              </a:spcBef>
              <a:spcAft>
                <a:spcPts val="0"/>
              </a:spcAft>
              <a:buNone/>
            </a:pPr>
            <a:endParaRPr sz="1200">
              <a:latin typeface="Times New Roman"/>
              <a:ea typeface="Times New Roman"/>
              <a:cs typeface="Times New Roman"/>
              <a:sym typeface="Times New Roman"/>
            </a:endParaRPr>
          </a:p>
          <a:p>
            <a:pPr marL="266700" lvl="0" indent="-266700" algn="l" rtl="0">
              <a:spcBef>
                <a:spcPts val="0"/>
              </a:spcBef>
              <a:spcAft>
                <a:spcPts val="0"/>
              </a:spcAft>
              <a:buNone/>
            </a:pPr>
            <a:r>
              <a:rPr lang="en" sz="1200">
                <a:latin typeface="Times New Roman"/>
                <a:ea typeface="Times New Roman"/>
                <a:cs typeface="Times New Roman"/>
                <a:sym typeface="Times New Roman"/>
              </a:rPr>
              <a:t>Brice, P. J. &amp; Strauss, G. (2016). Deaf adolescence in a hearing world: a review of factors affecting psychosocial adaptation.  </a:t>
            </a:r>
            <a:r>
              <a:rPr lang="en" sz="1200" i="1">
                <a:latin typeface="Times New Roman"/>
                <a:ea typeface="Times New Roman"/>
                <a:cs typeface="Times New Roman"/>
                <a:sym typeface="Times New Roman"/>
              </a:rPr>
              <a:t>Dove Press Journal: Adolescence Health, Medicine and Therapeutics, 7, </a:t>
            </a:r>
            <a:r>
              <a:rPr lang="en" sz="1200">
                <a:latin typeface="Times New Roman"/>
                <a:ea typeface="Times New Roman"/>
                <a:cs typeface="Times New Roman"/>
                <a:sym typeface="Times New Roman"/>
              </a:rPr>
              <a:t>67-76. Retrieved from</a:t>
            </a:r>
            <a:r>
              <a:rPr lang="en" sz="1200">
                <a:uFill>
                  <a:noFill/>
                </a:uFill>
                <a:latin typeface="Times New Roman"/>
                <a:ea typeface="Times New Roman"/>
                <a:cs typeface="Times New Roman"/>
                <a:sym typeface="Times New Roman"/>
                <a:hlinkClick r:id="rId4"/>
              </a:rPr>
              <a:t> </a:t>
            </a:r>
            <a:r>
              <a:rPr lang="en" sz="1200" u="sng">
                <a:solidFill>
                  <a:schemeClr val="hlink"/>
                </a:solidFill>
                <a:latin typeface="Times New Roman"/>
                <a:ea typeface="Times New Roman"/>
                <a:cs typeface="Times New Roman"/>
                <a:sym typeface="Times New Roman"/>
                <a:hlinkClick r:id="rId4"/>
              </a:rPr>
              <a:t>https://www.ncbi.nlm.nih.gov/pmc/articles/PMC4847601/</a:t>
            </a:r>
            <a:endParaRPr/>
          </a:p>
          <a:p>
            <a:pPr marL="266700" lvl="0" indent="-266700" algn="l" rtl="0">
              <a:spcBef>
                <a:spcPts val="0"/>
              </a:spcBef>
              <a:spcAft>
                <a:spcPts val="0"/>
              </a:spcAft>
              <a:buNone/>
            </a:pPr>
            <a:endParaRPr/>
          </a:p>
          <a:p>
            <a:pPr marL="266700" lvl="0" indent="-266700" algn="l" rtl="0">
              <a:spcBef>
                <a:spcPts val="0"/>
              </a:spcBef>
              <a:spcAft>
                <a:spcPts val="0"/>
              </a:spcAft>
              <a:buNone/>
            </a:pPr>
            <a:r>
              <a:rPr lang="en" sz="1200">
                <a:latin typeface="Times New Roman"/>
                <a:ea typeface="Times New Roman"/>
                <a:cs typeface="Times New Roman"/>
                <a:sym typeface="Times New Roman"/>
              </a:rPr>
              <a:t>Canadian Association of the Deaf. (2015). Retrieved from </a:t>
            </a:r>
            <a:r>
              <a:rPr lang="en" sz="1200" u="sng">
                <a:solidFill>
                  <a:schemeClr val="hlink"/>
                </a:solidFill>
                <a:latin typeface="Times New Roman"/>
                <a:ea typeface="Times New Roman"/>
                <a:cs typeface="Times New Roman"/>
                <a:sym typeface="Times New Roman"/>
                <a:hlinkClick r:id="rId5"/>
              </a:rPr>
              <a:t>http://cad.ca/issues-   positions/education/</a:t>
            </a:r>
            <a:endParaRPr sz="1200" u="sng">
              <a:solidFill>
                <a:schemeClr val="hlink"/>
              </a:solidFill>
              <a:latin typeface="Times New Roman"/>
              <a:ea typeface="Times New Roman"/>
              <a:cs typeface="Times New Roman"/>
              <a:sym typeface="Times New Roman"/>
              <a:hlinkClick r:id="rId5"/>
            </a:endParaRPr>
          </a:p>
          <a:p>
            <a:pPr marL="266700" lvl="0" indent="-266700" algn="l" rtl="0">
              <a:spcBef>
                <a:spcPts val="0"/>
              </a:spcBef>
              <a:spcAft>
                <a:spcPts val="0"/>
              </a:spcAft>
              <a:buClr>
                <a:schemeClr val="dk1"/>
              </a:buClr>
              <a:buSzPts val="1100"/>
              <a:buFont typeface="Arial"/>
              <a:buNone/>
            </a:pPr>
            <a:endParaRPr sz="1200" u="sng">
              <a:solidFill>
                <a:schemeClr val="hlink"/>
              </a:solidFill>
              <a:latin typeface="Times New Roman"/>
              <a:ea typeface="Times New Roman"/>
              <a:cs typeface="Times New Roman"/>
              <a:sym typeface="Times New Roman"/>
              <a:hlinkClick r:id="rId4"/>
            </a:endParaRPr>
          </a:p>
          <a:p>
            <a:pPr marL="266700" lvl="0" indent="-266700" algn="l" rtl="0">
              <a:spcBef>
                <a:spcPts val="0"/>
              </a:spcBef>
              <a:spcAft>
                <a:spcPts val="0"/>
              </a:spcAft>
              <a:buNone/>
            </a:pPr>
            <a:r>
              <a:rPr lang="en" sz="1200">
                <a:latin typeface="Times New Roman"/>
                <a:ea typeface="Times New Roman"/>
                <a:cs typeface="Times New Roman"/>
                <a:sym typeface="Times New Roman"/>
              </a:rPr>
              <a:t>Cosier, M., Causton-Theoharis, J. &amp; Theoharis, G. (2013). Does access matter? Time in general education and achievement with disabilities. </a:t>
            </a:r>
            <a:r>
              <a:rPr lang="en" sz="1200" i="1">
                <a:latin typeface="Times New Roman"/>
                <a:ea typeface="Times New Roman"/>
                <a:cs typeface="Times New Roman"/>
                <a:sym typeface="Times New Roman"/>
              </a:rPr>
              <a:t>Remedial and Special Education</a:t>
            </a:r>
            <a:r>
              <a:rPr lang="en" sz="1200">
                <a:latin typeface="Times New Roman"/>
                <a:ea typeface="Times New Roman"/>
                <a:cs typeface="Times New Roman"/>
                <a:sym typeface="Times New Roman"/>
              </a:rPr>
              <a:t>. Retrieved from</a:t>
            </a:r>
            <a:r>
              <a:rPr lang="en" sz="1200">
                <a:uFill>
                  <a:noFill/>
                </a:uFill>
                <a:latin typeface="Times New Roman"/>
                <a:ea typeface="Times New Roman"/>
                <a:cs typeface="Times New Roman"/>
                <a:sym typeface="Times New Roman"/>
                <a:hlinkClick r:id="rId6"/>
              </a:rPr>
              <a:t> </a:t>
            </a:r>
            <a:r>
              <a:rPr lang="en" sz="1200" u="sng">
                <a:solidFill>
                  <a:schemeClr val="hlink"/>
                </a:solidFill>
                <a:latin typeface="Times New Roman"/>
                <a:ea typeface="Times New Roman"/>
                <a:cs typeface="Times New Roman"/>
                <a:sym typeface="Times New Roman"/>
                <a:hlinkClick r:id="rId6"/>
              </a:rPr>
              <a:t>https://journals.sagepub.com/doi/abs/10.1177/0741932513485448</a:t>
            </a:r>
            <a:endParaRPr/>
          </a:p>
          <a:p>
            <a:pPr marL="266700" lvl="0" indent="-266700" algn="l" rtl="0">
              <a:spcBef>
                <a:spcPts val="0"/>
              </a:spcBef>
              <a:spcAft>
                <a:spcPts val="0"/>
              </a:spcAft>
              <a:buNone/>
            </a:pPr>
            <a:endParaRPr/>
          </a:p>
          <a:p>
            <a:pPr marL="285750" lvl="0" indent="-457200" algn="l" rtl="0">
              <a:lnSpc>
                <a:spcPct val="15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Dammeyer, J., and Marschark, M. (2016). Level of educational attainment among deaf adults who attended bilingual-bicultural programs. </a:t>
            </a:r>
            <a:r>
              <a:rPr lang="en" sz="1200" i="1">
                <a:latin typeface="Times New Roman"/>
                <a:ea typeface="Times New Roman"/>
                <a:cs typeface="Times New Roman"/>
                <a:sym typeface="Times New Roman"/>
              </a:rPr>
              <a:t>Journal of Deaf Studies and Deaf Education</a:t>
            </a:r>
            <a:r>
              <a:rPr lang="en" sz="1200">
                <a:latin typeface="Times New Roman"/>
                <a:ea typeface="Times New Roman"/>
                <a:cs typeface="Times New Roman"/>
                <a:sym typeface="Times New Roman"/>
              </a:rPr>
              <a:t>, 21 (4), 394-402. </a:t>
            </a:r>
            <a:r>
              <a:rPr lang="en" sz="1200" u="sng">
                <a:solidFill>
                  <a:schemeClr val="hlink"/>
                </a:solidFill>
                <a:latin typeface="Times New Roman"/>
                <a:ea typeface="Times New Roman"/>
                <a:cs typeface="Times New Roman"/>
                <a:sym typeface="Times New Roman"/>
                <a:hlinkClick r:id="rId7"/>
              </a:rPr>
              <a:t>https://doi.org/10.1093/deafed/enw036</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lnSpc>
                <a:spcPct val="15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266700" lvl="0" indent="-266700" algn="l" rtl="0">
              <a:spcBef>
                <a:spcPts val="0"/>
              </a:spcBef>
              <a:spcAft>
                <a:spcPts val="0"/>
              </a:spcAft>
              <a:buNone/>
            </a:pPr>
            <a:endParaRPr/>
          </a:p>
          <a:p>
            <a:pPr marL="266700" lvl="0" indent="-266700" algn="l" rtl="0">
              <a:spcBef>
                <a:spcPts val="0"/>
              </a:spcBef>
              <a:spcAft>
                <a:spcPts val="0"/>
              </a:spcAft>
              <a:buClr>
                <a:schemeClr val="dk1"/>
              </a:buClr>
              <a:buSzPts val="1100"/>
              <a:buFont typeface="Arial"/>
              <a:buNone/>
            </a:pPr>
            <a:endParaRPr sz="1200" u="sng">
              <a:solidFill>
                <a:schemeClr val="hlink"/>
              </a:solidFill>
              <a:latin typeface="Times New Roman"/>
              <a:ea typeface="Times New Roman"/>
              <a:cs typeface="Times New Roman"/>
              <a:sym typeface="Times New Roman"/>
              <a:hlinkClick r:id="rId8"/>
            </a:endParaRPr>
          </a:p>
          <a:p>
            <a:pPr marL="266700" lvl="0" indent="-266700" algn="l" rtl="0">
              <a:spcBef>
                <a:spcPts val="0"/>
              </a:spcBef>
              <a:spcAft>
                <a:spcPts val="0"/>
              </a:spcAft>
              <a:buClr>
                <a:schemeClr val="dk1"/>
              </a:buClr>
              <a:buSzPts val="1100"/>
              <a:buFont typeface="Arial"/>
              <a:buNone/>
            </a:pPr>
            <a:endParaRPr sz="1200" u="sng">
              <a:solidFill>
                <a:schemeClr val="hlink"/>
              </a:solidFill>
              <a:latin typeface="Times New Roman"/>
              <a:ea typeface="Times New Roman"/>
              <a:cs typeface="Times New Roman"/>
              <a:sym typeface="Times New Roman"/>
              <a:hlinkClick r:id="rId9"/>
            </a:endParaRPr>
          </a:p>
          <a:p>
            <a:pPr marL="266700" lvl="0" indent="-266700" algn="l" rtl="0">
              <a:spcBef>
                <a:spcPts val="0"/>
              </a:spcBef>
              <a:spcAft>
                <a:spcPts val="0"/>
              </a:spcAft>
              <a:buClr>
                <a:schemeClr val="dk1"/>
              </a:buClr>
              <a:buSzPts val="1100"/>
              <a:buFont typeface="Arial"/>
              <a:buNone/>
            </a:pPr>
            <a:r>
              <a:rPr lang="en" sz="1200" i="1">
                <a:latin typeface="Times New Roman"/>
                <a:ea typeface="Times New Roman"/>
                <a:cs typeface="Times New Roman"/>
                <a:sym typeface="Times New Roman"/>
              </a:rPr>
              <a:t> </a:t>
            </a:r>
            <a:endParaRPr sz="1200" i="1">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body" idx="1"/>
          </p:nvPr>
        </p:nvSpPr>
        <p:spPr>
          <a:xfrm>
            <a:off x="260775" y="1072450"/>
            <a:ext cx="8520600" cy="3599400"/>
          </a:xfrm>
          <a:prstGeom prst="rect">
            <a:avLst/>
          </a:prstGeom>
        </p:spPr>
        <p:txBody>
          <a:bodyPr spcFirstLastPara="1" wrap="square" lIns="91425" tIns="91425" rIns="91425" bIns="91425" anchor="t" anchorCtr="0">
            <a:noAutofit/>
          </a:bodyPr>
          <a:lstStyle/>
          <a:p>
            <a:pPr marL="285750" lvl="0" indent="-51435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Dessemontet, R. S., Bless, G. &amp; Morin, D. (2011). Effects of inclusion on the academic achievement and adaptive behaviour of children  with intellectual disabilities. </a:t>
            </a:r>
            <a:r>
              <a:rPr lang="en" sz="1200" i="1">
                <a:latin typeface="Times New Roman"/>
                <a:ea typeface="Times New Roman"/>
                <a:cs typeface="Times New Roman"/>
                <a:sym typeface="Times New Roman"/>
              </a:rPr>
              <a:t>Journal of Intellectual Disability Research. </a:t>
            </a:r>
            <a:r>
              <a:rPr lang="en" sz="1200">
                <a:latin typeface="Times New Roman"/>
                <a:ea typeface="Times New Roman"/>
                <a:cs typeface="Times New Roman"/>
                <a:sym typeface="Times New Roman"/>
              </a:rPr>
              <a:t>Retrieved from</a:t>
            </a:r>
            <a:r>
              <a:rPr lang="en" sz="1200">
                <a:uFill>
                  <a:noFill/>
                </a:uFill>
                <a:latin typeface="Times New Roman"/>
                <a:ea typeface="Times New Roman"/>
                <a:cs typeface="Times New Roman"/>
                <a:sym typeface="Times New Roman"/>
                <a:hlinkClick r:id="rId3"/>
              </a:rPr>
              <a:t> </a:t>
            </a:r>
            <a:r>
              <a:rPr lang="en" sz="1200" u="sng">
                <a:solidFill>
                  <a:schemeClr val="accent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https://onlinelibrary.wiley.com/doi/abs/10.1111/j.1365-2788.2011.01497.x</a:t>
            </a:r>
            <a:endParaRPr/>
          </a:p>
          <a:p>
            <a:pPr marL="266700" lvl="0" indent="-266700" algn="l" rtl="0">
              <a:spcBef>
                <a:spcPts val="0"/>
              </a:spcBef>
              <a:spcAft>
                <a:spcPts val="0"/>
              </a:spcAft>
              <a:buNone/>
            </a:pPr>
            <a:endParaRPr sz="1200">
              <a:latin typeface="Times New Roman"/>
              <a:ea typeface="Times New Roman"/>
              <a:cs typeface="Times New Roman"/>
              <a:sym typeface="Times New Roman"/>
            </a:endParaRPr>
          </a:p>
          <a:p>
            <a:pPr marL="266700" lvl="0" indent="-266700" algn="l" rtl="0">
              <a:spcBef>
                <a:spcPts val="0"/>
              </a:spcBef>
              <a:spcAft>
                <a:spcPts val="0"/>
              </a:spcAft>
              <a:buNone/>
            </a:pPr>
            <a:r>
              <a:rPr lang="en" sz="1200">
                <a:latin typeface="Times New Roman"/>
                <a:ea typeface="Times New Roman"/>
                <a:cs typeface="Times New Roman"/>
                <a:sym typeface="Times New Roman"/>
              </a:rPr>
              <a:t>Hiebert, N. R. (2019).  </a:t>
            </a:r>
            <a:r>
              <a:rPr lang="en" sz="1200" i="1">
                <a:latin typeface="Times New Roman"/>
                <a:ea typeface="Times New Roman"/>
                <a:cs typeface="Times New Roman"/>
                <a:sym typeface="Times New Roman"/>
              </a:rPr>
              <a:t>Experiences of social inclusion and exclusion of Deaf children </a:t>
            </a:r>
            <a:r>
              <a:rPr lang="en" sz="1200">
                <a:latin typeface="Times New Roman"/>
                <a:ea typeface="Times New Roman"/>
                <a:cs typeface="Times New Roman"/>
                <a:sym typeface="Times New Roman"/>
              </a:rPr>
              <a:t>(Master’s Thesis, Western University). Retrieved from</a:t>
            </a:r>
            <a:r>
              <a:rPr lang="en" sz="1200">
                <a:uFill>
                  <a:noFill/>
                </a:uFill>
                <a:latin typeface="Times New Roman"/>
                <a:ea typeface="Times New Roman"/>
                <a:cs typeface="Times New Roman"/>
                <a:sym typeface="Times New Roman"/>
                <a:hlinkClick r:id="rId4"/>
              </a:rPr>
              <a:t> </a:t>
            </a:r>
            <a:r>
              <a:rPr lang="en" sz="1200"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https://ir.lib.uwo.ca/etd/6053/</a:t>
            </a:r>
            <a:endParaRPr sz="1200">
              <a:latin typeface="Times New Roman"/>
              <a:ea typeface="Times New Roman"/>
              <a:cs typeface="Times New Roman"/>
              <a:sym typeface="Times New Roman"/>
            </a:endParaRPr>
          </a:p>
          <a:p>
            <a:pPr marL="266700" lvl="0" indent="-266700" algn="l" rtl="0">
              <a:spcBef>
                <a:spcPts val="0"/>
              </a:spcBef>
              <a:spcAft>
                <a:spcPts val="0"/>
              </a:spcAft>
              <a:buNone/>
            </a:pPr>
            <a:endParaRPr sz="1200">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Isaacs, R. (2007). What are the factors influencing successful inclusion of deaf children? (Master’s Thesis, Roehampton University). Retrieved from</a:t>
            </a:r>
            <a:r>
              <a:rPr lang="en" sz="1200">
                <a:uFill>
                  <a:noFill/>
                </a:uFill>
                <a:latin typeface="Times New Roman"/>
                <a:ea typeface="Times New Roman"/>
                <a:cs typeface="Times New Roman"/>
                <a:sym typeface="Times New Roman"/>
                <a:hlinkClick r:id="rId5"/>
              </a:rPr>
              <a:t> </a:t>
            </a:r>
            <a:r>
              <a:rPr lang="en" sz="1200" u="sng">
                <a:solidFill>
                  <a:schemeClr val="hlink"/>
                </a:solidFill>
                <a:latin typeface="Times New Roman"/>
                <a:ea typeface="Times New Roman"/>
                <a:cs typeface="Times New Roman"/>
                <a:sym typeface="Times New Roman"/>
                <a:hlinkClick r:id="rId5"/>
              </a:rPr>
              <a:t>https://is.cuni.cz/webapps/zzp/download/120150590</a:t>
            </a:r>
            <a:endParaRPr sz="1200" u="sng">
              <a:solidFill>
                <a:schemeClr val="hlink"/>
              </a:solidFill>
              <a:latin typeface="Times New Roman"/>
              <a:ea typeface="Times New Roman"/>
              <a:cs typeface="Times New Roman"/>
              <a:sym typeface="Times New Roman"/>
              <a:hlinkClick r:id="rId5"/>
            </a:endParaRPr>
          </a:p>
          <a:p>
            <a:pPr marL="266700" lvl="0" indent="-266700" algn="l" rtl="0">
              <a:spcBef>
                <a:spcPts val="0"/>
              </a:spcBef>
              <a:spcAft>
                <a:spcPts val="0"/>
              </a:spcAft>
              <a:buNone/>
            </a:pPr>
            <a:endParaRPr sz="1200">
              <a:latin typeface="Times New Roman"/>
              <a:ea typeface="Times New Roman"/>
              <a:cs typeface="Times New Roman"/>
              <a:sym typeface="Times New Roman"/>
            </a:endParaRPr>
          </a:p>
          <a:p>
            <a:pPr marL="285750" lvl="0" indent="-285750" algn="l" rtl="0">
              <a:lnSpc>
                <a:spcPct val="100000"/>
              </a:lnSpc>
              <a:spcBef>
                <a:spcPts val="0"/>
              </a:spcBef>
              <a:spcAft>
                <a:spcPts val="0"/>
              </a:spcAft>
              <a:buNone/>
            </a:pPr>
            <a:r>
              <a:rPr lang="en" sz="1200">
                <a:latin typeface="Times New Roman"/>
                <a:ea typeface="Times New Roman"/>
                <a:cs typeface="Times New Roman"/>
                <a:sym typeface="Times New Roman"/>
              </a:rPr>
              <a:t>Kreimeyer, K.H., Crooke, P., Drye, C., Eghert. W., &amp; Klein, B. (2000). Academic and Social Benefits of a Co-enrollment model of Inclusive Education for the Deaf and Hard of Hearing Children</a:t>
            </a:r>
            <a:endParaRPr sz="1200">
              <a:latin typeface="Times New Roman"/>
              <a:ea typeface="Times New Roman"/>
              <a:cs typeface="Times New Roman"/>
              <a:sym typeface="Times New Roman"/>
            </a:endParaRPr>
          </a:p>
          <a:p>
            <a:pPr marL="285750" lvl="0" indent="-285750" algn="l" rtl="0">
              <a:lnSpc>
                <a:spcPct val="150000"/>
              </a:lnSpc>
              <a:spcBef>
                <a:spcPts val="0"/>
              </a:spcBef>
              <a:spcAft>
                <a:spcPts val="0"/>
              </a:spcAft>
              <a:buNone/>
            </a:pPr>
            <a:endParaRPr sz="1200">
              <a:latin typeface="Times New Roman"/>
              <a:ea typeface="Times New Roman"/>
              <a:cs typeface="Times New Roman"/>
              <a:sym typeface="Times New Roman"/>
            </a:endParaRPr>
          </a:p>
          <a:p>
            <a:pPr marL="285750" lvl="0" indent="-285750" algn="l" rtl="0">
              <a:lnSpc>
                <a:spcPct val="100000"/>
              </a:lnSpc>
              <a:spcBef>
                <a:spcPts val="0"/>
              </a:spcBef>
              <a:spcAft>
                <a:spcPts val="0"/>
              </a:spcAft>
              <a:buNone/>
            </a:pPr>
            <a:r>
              <a:rPr lang="en" sz="1200">
                <a:latin typeface="Times New Roman"/>
                <a:ea typeface="Times New Roman"/>
                <a:cs typeface="Times New Roman"/>
                <a:sym typeface="Times New Roman"/>
              </a:rPr>
              <a:t>Office of the United Nations High Commissioner Human Rights. (2013). Thematic study on the right of persons with disabilities to  education. Retrieved from</a:t>
            </a:r>
            <a:r>
              <a:rPr lang="en" sz="1200">
                <a:uFill>
                  <a:noFill/>
                </a:uFill>
                <a:latin typeface="Times New Roman"/>
                <a:ea typeface="Times New Roman"/>
                <a:cs typeface="Times New Roman"/>
                <a:sym typeface="Times New Roman"/>
                <a:hlinkClick r:id="rId6"/>
              </a:rPr>
              <a:t> </a:t>
            </a:r>
            <a:r>
              <a:rPr lang="en" sz="1200" u="sng">
                <a:solidFill>
                  <a:schemeClr val="accent5"/>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a:t>
            </a:r>
            <a:r>
              <a:rPr lang="en" sz="1200" u="sng">
                <a:solidFill>
                  <a:schemeClr val="accent5"/>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ttps://www.ohchr.org/EN/Issues/Disability/Pages/StudyRightOfPersonsWithDisabilitiesToEducation.aspx</a:t>
            </a:r>
            <a:endParaRPr/>
          </a:p>
          <a:p>
            <a:pPr marL="0" lvl="0" indent="0" algn="l" rtl="0">
              <a:lnSpc>
                <a:spcPct val="100000"/>
              </a:lnSpc>
              <a:spcBef>
                <a:spcPts val="100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366" name="Google Shape;366;p56"/>
          <p:cNvSpPr txBox="1">
            <a:spLocks noGrp="1"/>
          </p:cNvSpPr>
          <p:nvPr>
            <p:ph type="title"/>
          </p:nvPr>
        </p:nvSpPr>
        <p:spPr>
          <a:xfrm>
            <a:off x="260775" y="1377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body" idx="1"/>
          </p:nvPr>
        </p:nvSpPr>
        <p:spPr>
          <a:xfrm>
            <a:off x="311700" y="1267650"/>
            <a:ext cx="8520600" cy="335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Scott, J., Dostal, H.M. &amp; Ewen-Smith, T. (2019). Inclusion and exclusion: Global challenges within deaf education. In B. Rice &amp; A.                      </a:t>
            </a:r>
            <a:endParaRPr sz="1200">
              <a:latin typeface="Times New Roman"/>
              <a:ea typeface="Times New Roman"/>
              <a:cs typeface="Times New Roman"/>
              <a:sym typeface="Times New Roman"/>
            </a:endParaRPr>
          </a:p>
          <a:p>
            <a:pPr marL="285750" lvl="0" indent="-457200" algn="l" rtl="0">
              <a:lnSpc>
                <a:spcPct val="100000"/>
              </a:lnSpc>
              <a:spcBef>
                <a:spcPts val="0"/>
              </a:spcBef>
              <a:spcAft>
                <a:spcPts val="0"/>
              </a:spcAft>
              <a:buClr>
                <a:schemeClr val="dk1"/>
              </a:buClr>
              <a:buSzPts val="1100"/>
              <a:buFont typeface="Arial"/>
              <a:buNone/>
            </a:pPr>
            <a:r>
              <a:rPr lang="en"/>
              <a:t>        </a:t>
            </a:r>
            <a:r>
              <a:rPr lang="en" sz="1200">
                <a:latin typeface="Times New Roman"/>
                <a:ea typeface="Times New Roman"/>
                <a:cs typeface="Times New Roman"/>
                <a:sym typeface="Times New Roman"/>
              </a:rPr>
              <a:t>Threlkeld (Eds.), </a:t>
            </a:r>
            <a:r>
              <a:rPr lang="en" sz="1200" i="1">
                <a:latin typeface="Times New Roman"/>
                <a:ea typeface="Times New Roman"/>
                <a:cs typeface="Times New Roman"/>
                <a:sym typeface="Times New Roman"/>
              </a:rPr>
              <a:t>Global perspectives on inclusive teacher education </a:t>
            </a:r>
            <a:r>
              <a:rPr lang="en" sz="1200">
                <a:latin typeface="Times New Roman"/>
                <a:ea typeface="Times New Roman"/>
                <a:cs typeface="Times New Roman"/>
                <a:sym typeface="Times New Roman"/>
              </a:rPr>
              <a:t>(pp 120-136). USA: IGI Global</a:t>
            </a:r>
            <a:endParaRPr>
              <a:uFill>
                <a:noFill/>
              </a:uFill>
              <a:hlinkClick r:id="rId3"/>
            </a:endParaRPr>
          </a:p>
          <a:p>
            <a:pPr marL="285750" lvl="0" indent="-285750" algn="l" rtl="0">
              <a:lnSpc>
                <a:spcPct val="100000"/>
              </a:lnSpc>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285750" lvl="0" indent="-285750" algn="l" rtl="0">
              <a:lnSpc>
                <a:spcPct val="10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Tuggar, A. M. (2014). Benefits of inclusive to the education of special needs children. </a:t>
            </a:r>
            <a:r>
              <a:rPr lang="en" sz="1200" i="1">
                <a:latin typeface="Times New Roman"/>
                <a:ea typeface="Times New Roman"/>
                <a:cs typeface="Times New Roman"/>
                <a:sym typeface="Times New Roman"/>
              </a:rPr>
              <a:t>National Journal of Inclusive Education</a:t>
            </a:r>
            <a:r>
              <a:rPr lang="en" sz="1200">
                <a:latin typeface="Times New Roman"/>
                <a:ea typeface="Times New Roman"/>
                <a:cs typeface="Times New Roman"/>
                <a:sym typeface="Times New Roman"/>
              </a:rPr>
              <a:t>, </a:t>
            </a:r>
            <a:r>
              <a:rPr lang="en" sz="1200" i="1">
                <a:latin typeface="Times New Roman"/>
                <a:ea typeface="Times New Roman"/>
                <a:cs typeface="Times New Roman"/>
                <a:sym typeface="Times New Roman"/>
              </a:rPr>
              <a:t>2(1), </a:t>
            </a:r>
            <a:r>
              <a:rPr lang="en" sz="1200">
                <a:latin typeface="Times New Roman"/>
                <a:ea typeface="Times New Roman"/>
                <a:cs typeface="Times New Roman"/>
                <a:sym typeface="Times New Roman"/>
              </a:rPr>
              <a:t>106-109. Retrieved from </a:t>
            </a:r>
            <a:r>
              <a:rPr lang="en" sz="1200" i="1">
                <a:latin typeface="Times New Roman"/>
                <a:ea typeface="Times New Roman"/>
                <a:cs typeface="Times New Roman"/>
                <a:sym typeface="Times New Roman"/>
              </a:rPr>
              <a:t> </a:t>
            </a:r>
            <a:r>
              <a:rPr lang="en" sz="1200" u="sng">
                <a:solidFill>
                  <a:schemeClr val="accent5"/>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http://irepos.unijos.edu.ng/jspui/bitstream/123456789/1652/1/benefits%20of%20inclusive%20education.pdf</a:t>
            </a:r>
            <a:endParaRPr sz="1200">
              <a:latin typeface="Times New Roman"/>
              <a:ea typeface="Times New Roman"/>
              <a:cs typeface="Times New Roman"/>
              <a:sym typeface="Times New Roman"/>
            </a:endParaRPr>
          </a:p>
          <a:p>
            <a:pPr marL="285750" lvl="0" indent="-285750" algn="l" rtl="0">
              <a:spcBef>
                <a:spcPts val="0"/>
              </a:spcBef>
              <a:spcAft>
                <a:spcPts val="0"/>
              </a:spcAft>
              <a:buClr>
                <a:schemeClr val="dk1"/>
              </a:buClr>
              <a:buSzPts val="1100"/>
              <a:buFont typeface="Arial"/>
              <a:buNone/>
            </a:pPr>
            <a:endParaRPr sz="1200">
              <a:latin typeface="Times New Roman"/>
              <a:ea typeface="Times New Roman"/>
              <a:cs typeface="Times New Roman"/>
              <a:sym typeface="Times New Roman"/>
            </a:endParaRPr>
          </a:p>
          <a:p>
            <a:pPr marL="285750" lvl="0" indent="-28575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Wah, L. L., (2010). Different strategies for embracing inclusive education: A snapshot of individual cases from three countries. </a:t>
            </a:r>
            <a:r>
              <a:rPr lang="en" sz="1200" i="1">
                <a:latin typeface="Times New Roman"/>
                <a:ea typeface="Times New Roman"/>
                <a:cs typeface="Times New Roman"/>
                <a:sym typeface="Times New Roman"/>
              </a:rPr>
              <a:t>International Journal of Special Education, 25</a:t>
            </a:r>
            <a:r>
              <a:rPr lang="en" sz="1200">
                <a:latin typeface="Times New Roman"/>
                <a:ea typeface="Times New Roman"/>
                <a:cs typeface="Times New Roman"/>
                <a:sym typeface="Times New Roman"/>
              </a:rPr>
              <a:t>(3), 98-109. Retrieved from</a:t>
            </a:r>
            <a:r>
              <a:rPr lang="en" sz="1200">
                <a:uFill>
                  <a:noFill/>
                </a:uFill>
                <a:latin typeface="Times New Roman"/>
                <a:ea typeface="Times New Roman"/>
                <a:cs typeface="Times New Roman"/>
                <a:sym typeface="Times New Roman"/>
                <a:hlinkClick r:id="rId4"/>
              </a:rPr>
              <a:t> </a:t>
            </a:r>
            <a:r>
              <a:rPr lang="en" sz="1200"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https://eric.ed.gov/?id=EJ909040</a:t>
            </a:r>
            <a:endParaRPr sz="1200"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endParaRPr>
          </a:p>
          <a:p>
            <a:pPr marL="0" lvl="0" indent="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Xie, Y., Potměšil, M., &amp; Peters, B. (2014). Children who are deaf or hard-of- hearing in inclusive educational settings: A literature review on interactions with peers. </a:t>
            </a:r>
            <a:r>
              <a:rPr lang="en" sz="1200" i="1">
                <a:latin typeface="Times New Roman"/>
                <a:ea typeface="Times New Roman"/>
                <a:cs typeface="Times New Roman"/>
                <a:sym typeface="Times New Roman"/>
              </a:rPr>
              <a:t>Journal of Deaf Studies and Education, 19</a:t>
            </a:r>
            <a:r>
              <a:rPr lang="en" sz="1200">
                <a:latin typeface="Times New Roman"/>
                <a:ea typeface="Times New Roman"/>
                <a:cs typeface="Times New Roman"/>
                <a:sym typeface="Times New Roman"/>
              </a:rPr>
              <a:t>(4), 423-437. Retrieved from </a:t>
            </a:r>
            <a:r>
              <a:rPr lang="en" sz="1200" u="sng">
                <a:solidFill>
                  <a:schemeClr val="accent5"/>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https://academic.oup.com/jdsde</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372" name="Google Shape;372;p5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58"/>
          <p:cNvPicPr preferRelativeResize="0"/>
          <p:nvPr/>
        </p:nvPicPr>
        <p:blipFill>
          <a:blip r:embed="rId3">
            <a:alphaModFix/>
          </a:blip>
          <a:stretch>
            <a:fillRect/>
          </a:stretch>
        </p:blipFill>
        <p:spPr>
          <a:xfrm>
            <a:off x="0" y="0"/>
            <a:ext cx="9200174" cy="5143499"/>
          </a:xfrm>
          <a:prstGeom prst="rect">
            <a:avLst/>
          </a:prstGeom>
          <a:noFill/>
          <a:ln>
            <a:noFill/>
          </a:ln>
        </p:spPr>
      </p:pic>
      <p:sp>
        <p:nvSpPr>
          <p:cNvPr id="378" name="Google Shape;378;p58"/>
          <p:cNvSpPr txBox="1">
            <a:spLocks noGrp="1"/>
          </p:cNvSpPr>
          <p:nvPr>
            <p:ph type="title"/>
          </p:nvPr>
        </p:nvSpPr>
        <p:spPr>
          <a:xfrm>
            <a:off x="364725" y="41225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Thank you for your participation!</a:t>
            </a:r>
            <a:endParaRPr sz="6000"/>
          </a:p>
        </p:txBody>
      </p:sp>
      <p:sp>
        <p:nvSpPr>
          <p:cNvPr id="379" name="Google Shape;379;p58"/>
          <p:cNvSpPr txBox="1">
            <a:spLocks noGrp="1"/>
          </p:cNvSpPr>
          <p:nvPr>
            <p:ph type="body" idx="1"/>
          </p:nvPr>
        </p:nvSpPr>
        <p:spPr>
          <a:xfrm>
            <a:off x="364725" y="2138400"/>
            <a:ext cx="8520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Alfa Slab One"/>
                <a:ea typeface="Alfa Slab One"/>
                <a:cs typeface="Alfa Slab One"/>
                <a:sym typeface="Alfa Slab One"/>
              </a:rPr>
              <a:t>Any Questions?</a:t>
            </a:r>
            <a:endParaRPr sz="3000">
              <a:solidFill>
                <a:srgbClr val="000000"/>
              </a:solidFill>
              <a:latin typeface="Alfa Slab One"/>
              <a:ea typeface="Alfa Slab One"/>
              <a:cs typeface="Alfa Slab One"/>
              <a:sym typeface="Alfa Slab One"/>
            </a:endParaRPr>
          </a:p>
          <a:p>
            <a:pPr marL="0" lvl="0" indent="0" algn="ctr" rtl="0">
              <a:spcBef>
                <a:spcPts val="1600"/>
              </a:spcBef>
              <a:spcAft>
                <a:spcPts val="0"/>
              </a:spcAft>
              <a:buNone/>
            </a:pPr>
            <a:r>
              <a:rPr lang="en" sz="2600">
                <a:solidFill>
                  <a:srgbClr val="000000"/>
                </a:solidFill>
                <a:latin typeface="Alfa Slab One"/>
                <a:ea typeface="Alfa Slab One"/>
                <a:cs typeface="Alfa Slab One"/>
                <a:sym typeface="Alfa Slab One"/>
              </a:rPr>
              <a:t>Let us meet at the break so we can network!</a:t>
            </a:r>
            <a:endParaRPr sz="2600">
              <a:solidFill>
                <a:srgbClr val="000000"/>
              </a:solidFill>
              <a:latin typeface="Alfa Slab One"/>
              <a:ea typeface="Alfa Slab One"/>
              <a:cs typeface="Alfa Slab One"/>
              <a:sym typeface="Alfa Slab One"/>
            </a:endParaRPr>
          </a:p>
          <a:p>
            <a:pPr marL="0" lvl="0" indent="0" algn="ctr" rtl="0">
              <a:spcBef>
                <a:spcPts val="1600"/>
              </a:spcBef>
              <a:spcAft>
                <a:spcPts val="0"/>
              </a:spcAft>
              <a:buNone/>
            </a:pPr>
            <a:r>
              <a:rPr lang="en" sz="3000" u="sng">
                <a:solidFill>
                  <a:schemeClr val="hlink"/>
                </a:solidFill>
                <a:latin typeface="Alfa Slab One"/>
                <a:ea typeface="Alfa Slab One"/>
                <a:cs typeface="Alfa Slab One"/>
                <a:sym typeface="Alfa Slab One"/>
                <a:hlinkClick r:id="rId4"/>
              </a:rPr>
              <a:t>tewen-smith@jamdeaf.org.jm</a:t>
            </a:r>
            <a:r>
              <a:rPr lang="en" sz="3000">
                <a:solidFill>
                  <a:srgbClr val="000000"/>
                </a:solidFill>
                <a:latin typeface="Alfa Slab One"/>
                <a:ea typeface="Alfa Slab One"/>
                <a:cs typeface="Alfa Slab One"/>
                <a:sym typeface="Alfa Slab One"/>
              </a:rPr>
              <a:t> </a:t>
            </a:r>
            <a:endParaRPr sz="3000">
              <a:solidFill>
                <a:srgbClr val="000000"/>
              </a:solidFill>
              <a:latin typeface="Alfa Slab One"/>
              <a:ea typeface="Alfa Slab One"/>
              <a:cs typeface="Alfa Slab One"/>
              <a:sym typeface="Alfa Slab One"/>
            </a:endParaRPr>
          </a:p>
          <a:p>
            <a:pPr marL="0" lvl="0" indent="0" algn="ctr" rtl="0">
              <a:spcBef>
                <a:spcPts val="1600"/>
              </a:spcBef>
              <a:spcAft>
                <a:spcPts val="1600"/>
              </a:spcAft>
              <a:buNone/>
            </a:pPr>
            <a:r>
              <a:rPr lang="en" sz="2400">
                <a:solidFill>
                  <a:srgbClr val="000000"/>
                </a:solidFill>
                <a:latin typeface="Alfa Slab One"/>
                <a:ea typeface="Alfa Slab One"/>
                <a:cs typeface="Alfa Slab One"/>
                <a:sym typeface="Alfa Slab One"/>
              </a:rPr>
              <a:t>876-295-6782</a:t>
            </a:r>
            <a:endParaRPr sz="2400">
              <a:solidFill>
                <a:srgbClr val="000000"/>
              </a:solidFill>
              <a:latin typeface="Alfa Slab One"/>
              <a:ea typeface="Alfa Slab One"/>
              <a:cs typeface="Alfa Slab One"/>
              <a:sym typeface="Alfa Slab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315925"/>
            <a:ext cx="8520600" cy="831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3600" b="1"/>
              <a:t>CURRENT GLOBAL PRACTICES FOR DEAF EDUCATION</a:t>
            </a:r>
            <a:endParaRPr sz="3600" b="1"/>
          </a:p>
        </p:txBody>
      </p:sp>
      <p:grpSp>
        <p:nvGrpSpPr>
          <p:cNvPr id="141" name="Google Shape;141;p28"/>
          <p:cNvGrpSpPr/>
          <p:nvPr/>
        </p:nvGrpSpPr>
        <p:grpSpPr>
          <a:xfrm>
            <a:off x="311745" y="1257995"/>
            <a:ext cx="3529123" cy="3353890"/>
            <a:chOff x="1293736" y="1258050"/>
            <a:chExt cx="2547000" cy="2547000"/>
          </a:xfrm>
        </p:grpSpPr>
        <p:sp>
          <p:nvSpPr>
            <p:cNvPr id="142" name="Google Shape;142;p28"/>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8"/>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44" name="Google Shape;144;p28"/>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Main streaming/Gen Ed</a:t>
              </a:r>
              <a:endParaRPr sz="2200" b="1">
                <a:solidFill>
                  <a:srgbClr val="FFFFFF"/>
                </a:solidFill>
                <a:latin typeface="Roboto"/>
                <a:ea typeface="Roboto"/>
                <a:cs typeface="Roboto"/>
                <a:sym typeface="Roboto"/>
              </a:endParaRPr>
            </a:p>
          </p:txBody>
        </p:sp>
      </p:grpSp>
      <p:grpSp>
        <p:nvGrpSpPr>
          <p:cNvPr id="145" name="Google Shape;145;p28"/>
          <p:cNvGrpSpPr/>
          <p:nvPr/>
        </p:nvGrpSpPr>
        <p:grpSpPr>
          <a:xfrm>
            <a:off x="2590313" y="1258106"/>
            <a:ext cx="3160572" cy="3321288"/>
            <a:chOff x="3203958" y="1258050"/>
            <a:chExt cx="2547000" cy="2547000"/>
          </a:xfrm>
        </p:grpSpPr>
        <p:sp>
          <p:nvSpPr>
            <p:cNvPr id="146" name="Google Shape;146;p28"/>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8"/>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D5DDF"/>
                  </a:solidFill>
                  <a:latin typeface="Roboto"/>
                  <a:ea typeface="Roboto"/>
                  <a:cs typeface="Roboto"/>
                  <a:sym typeface="Roboto"/>
                </a:rPr>
                <a:t>2</a:t>
              </a:r>
              <a:endParaRPr sz="1200" b="1">
                <a:solidFill>
                  <a:srgbClr val="0D5DDF"/>
                </a:solidFill>
                <a:latin typeface="Roboto"/>
                <a:ea typeface="Roboto"/>
                <a:cs typeface="Roboto"/>
                <a:sym typeface="Roboto"/>
              </a:endParaRPr>
            </a:p>
          </p:txBody>
        </p:sp>
        <p:sp>
          <p:nvSpPr>
            <p:cNvPr id="148" name="Google Shape;148;p28"/>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Resource Room or Integrated Unit</a:t>
              </a:r>
              <a:endParaRPr sz="2200" b="1">
                <a:solidFill>
                  <a:srgbClr val="FFFFFF"/>
                </a:solidFill>
                <a:latin typeface="Roboto"/>
                <a:ea typeface="Roboto"/>
                <a:cs typeface="Roboto"/>
                <a:sym typeface="Roboto"/>
              </a:endParaRPr>
            </a:p>
          </p:txBody>
        </p:sp>
      </p:grpSp>
      <p:grpSp>
        <p:nvGrpSpPr>
          <p:cNvPr id="149" name="Google Shape;149;p28"/>
          <p:cNvGrpSpPr/>
          <p:nvPr/>
        </p:nvGrpSpPr>
        <p:grpSpPr>
          <a:xfrm>
            <a:off x="4784325" y="1258044"/>
            <a:ext cx="2887024" cy="3321288"/>
            <a:chOff x="5123977" y="1258050"/>
            <a:chExt cx="2547000" cy="2547000"/>
          </a:xfrm>
        </p:grpSpPr>
        <p:sp>
          <p:nvSpPr>
            <p:cNvPr id="150" name="Google Shape;150;p28"/>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307BF3"/>
                  </a:solidFill>
                  <a:latin typeface="Roboto"/>
                  <a:ea typeface="Roboto"/>
                  <a:cs typeface="Roboto"/>
                  <a:sym typeface="Roboto"/>
                </a:rPr>
                <a:t>3</a:t>
              </a:r>
              <a:endParaRPr sz="1200" b="1">
                <a:solidFill>
                  <a:srgbClr val="307BF3"/>
                </a:solidFill>
                <a:latin typeface="Roboto"/>
                <a:ea typeface="Roboto"/>
                <a:cs typeface="Roboto"/>
                <a:sym typeface="Roboto"/>
              </a:endParaRPr>
            </a:p>
          </p:txBody>
        </p:sp>
        <p:sp>
          <p:nvSpPr>
            <p:cNvPr id="152" name="Google Shape;152;p28"/>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a:solidFill>
                    <a:srgbClr val="FFFFFF"/>
                  </a:solidFill>
                  <a:latin typeface="Roboto"/>
                  <a:ea typeface="Roboto"/>
                  <a:cs typeface="Roboto"/>
                  <a:sym typeface="Roboto"/>
                </a:rPr>
                <a:t>Schools for the Deaf</a:t>
              </a:r>
              <a:r>
                <a:rPr lang="en" sz="1200" b="1">
                  <a:solidFill>
                    <a:srgbClr val="FFFFFF"/>
                  </a:solidFill>
                  <a:latin typeface="Roboto"/>
                  <a:ea typeface="Roboto"/>
                  <a:cs typeface="Roboto"/>
                  <a:sym typeface="Roboto"/>
                </a:rPr>
                <a:t> </a:t>
              </a:r>
              <a:endParaRPr sz="800" b="1">
                <a:solidFill>
                  <a:srgbClr val="FFFFFF"/>
                </a:solidFill>
                <a:latin typeface="Roboto"/>
                <a:ea typeface="Roboto"/>
                <a:cs typeface="Roboto"/>
                <a:sym typeface="Roboto"/>
              </a:endParaRPr>
            </a:p>
          </p:txBody>
        </p:sp>
      </p:grpSp>
      <p:sp>
        <p:nvSpPr>
          <p:cNvPr id="153" name="Google Shape;153;p28"/>
          <p:cNvSpPr txBox="1"/>
          <p:nvPr/>
        </p:nvSpPr>
        <p:spPr>
          <a:xfrm>
            <a:off x="5193000" y="4611875"/>
            <a:ext cx="3951000" cy="6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Times New Roman"/>
                <a:ea typeface="Times New Roman"/>
                <a:cs typeface="Times New Roman"/>
                <a:sym typeface="Times New Roman"/>
              </a:rPr>
              <a:t>Kreimeyer, Crooke, Drye, Eghert &amp; Klein (2000)</a:t>
            </a:r>
            <a:endParaRPr i="1">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TO MAINSTREAM OR NOT TO MAINSTREAM THE DEAF?</a:t>
            </a:r>
            <a:endParaRPr sz="3600"/>
          </a:p>
        </p:txBody>
      </p:sp>
      <p:grpSp>
        <p:nvGrpSpPr>
          <p:cNvPr id="159" name="Google Shape;159;p29"/>
          <p:cNvGrpSpPr/>
          <p:nvPr/>
        </p:nvGrpSpPr>
        <p:grpSpPr>
          <a:xfrm>
            <a:off x="136328" y="1053975"/>
            <a:ext cx="3130025" cy="3810730"/>
            <a:chOff x="577606" y="174350"/>
            <a:chExt cx="2631600" cy="4185775"/>
          </a:xfrm>
        </p:grpSpPr>
        <p:sp>
          <p:nvSpPr>
            <p:cNvPr id="160" name="Google Shape;160;p29"/>
            <p:cNvSpPr/>
            <p:nvPr/>
          </p:nvSpPr>
          <p:spPr>
            <a:xfrm>
              <a:off x="577606" y="283725"/>
              <a:ext cx="26316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657727" y="174350"/>
              <a:ext cx="2508600" cy="1014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775602" y="283725"/>
              <a:ext cx="2373300" cy="8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B45F06"/>
                  </a:solidFill>
                  <a:latin typeface="PT Sans Narrow"/>
                  <a:ea typeface="PT Sans Narrow"/>
                  <a:cs typeface="PT Sans Narrow"/>
                  <a:sym typeface="PT Sans Narrow"/>
                </a:rPr>
                <a:t>SOCIAL/CULTURAL NEEDS</a:t>
              </a:r>
              <a:endParaRPr sz="2400" b="1">
                <a:solidFill>
                  <a:srgbClr val="1D7E74"/>
                </a:solidFill>
                <a:latin typeface="PT Sans Narrow"/>
                <a:ea typeface="PT Sans Narrow"/>
                <a:cs typeface="PT Sans Narrow"/>
                <a:sym typeface="PT Sans Narrow"/>
              </a:endParaRPr>
            </a:p>
          </p:txBody>
        </p:sp>
        <p:sp>
          <p:nvSpPr>
            <p:cNvPr id="163" name="Google Shape;163;p29"/>
            <p:cNvSpPr/>
            <p:nvPr/>
          </p:nvSpPr>
          <p:spPr>
            <a:xfrm rot="5400000">
              <a:off x="1947731" y="1209696"/>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639104" y="1642303"/>
              <a:ext cx="2508600" cy="24522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15000"/>
                </a:lnSpc>
                <a:spcBef>
                  <a:spcPts val="0"/>
                </a:spcBef>
                <a:spcAft>
                  <a:spcPts val="0"/>
                </a:spcAft>
                <a:buClr>
                  <a:srgbClr val="FFFFFF"/>
                </a:buClr>
                <a:buSzPts val="1900"/>
                <a:buFont typeface="PT Sans Narrow"/>
                <a:buChar char="●"/>
              </a:pPr>
              <a:r>
                <a:rPr lang="en" sz="1900">
                  <a:solidFill>
                    <a:srgbClr val="FFFFFF"/>
                  </a:solidFill>
                  <a:latin typeface="PT Sans Narrow"/>
                  <a:ea typeface="PT Sans Narrow"/>
                  <a:cs typeface="PT Sans Narrow"/>
                  <a:sym typeface="PT Sans Narrow"/>
                </a:rPr>
                <a:t>Communication Access to support peer relationships</a:t>
              </a:r>
              <a:endParaRPr sz="1900">
                <a:solidFill>
                  <a:srgbClr val="FFFFFF"/>
                </a:solidFill>
                <a:latin typeface="PT Sans Narrow"/>
                <a:ea typeface="PT Sans Narrow"/>
                <a:cs typeface="PT Sans Narrow"/>
                <a:sym typeface="PT Sans Narrow"/>
              </a:endParaRPr>
            </a:p>
            <a:p>
              <a:pPr marL="457200" marR="0" lvl="0" indent="-349250" algn="l" rtl="0">
                <a:lnSpc>
                  <a:spcPct val="115000"/>
                </a:lnSpc>
                <a:spcBef>
                  <a:spcPts val="1000"/>
                </a:spcBef>
                <a:spcAft>
                  <a:spcPts val="1000"/>
                </a:spcAft>
                <a:buClr>
                  <a:srgbClr val="FFFFFF"/>
                </a:buClr>
                <a:buSzPts val="1900"/>
                <a:buFont typeface="PT Sans Narrow"/>
                <a:buChar char="●"/>
              </a:pPr>
              <a:r>
                <a:rPr lang="en" sz="1900">
                  <a:solidFill>
                    <a:srgbClr val="FFFFFF"/>
                  </a:solidFill>
                  <a:latin typeface="PT Sans Narrow"/>
                  <a:ea typeface="PT Sans Narrow"/>
                  <a:cs typeface="PT Sans Narrow"/>
                  <a:sym typeface="PT Sans Narrow"/>
                </a:rPr>
                <a:t>A School Ethos where disabilities are viewed positively and without stigma</a:t>
              </a:r>
              <a:endParaRPr sz="1900">
                <a:solidFill>
                  <a:srgbClr val="FFFFFF"/>
                </a:solidFill>
                <a:latin typeface="PT Sans Narrow"/>
                <a:ea typeface="PT Sans Narrow"/>
                <a:cs typeface="PT Sans Narrow"/>
                <a:sym typeface="PT Sans Narrow"/>
              </a:endParaRPr>
            </a:p>
          </p:txBody>
        </p:sp>
      </p:grpSp>
      <p:grpSp>
        <p:nvGrpSpPr>
          <p:cNvPr id="165" name="Google Shape;165;p29"/>
          <p:cNvGrpSpPr/>
          <p:nvPr/>
        </p:nvGrpSpPr>
        <p:grpSpPr>
          <a:xfrm>
            <a:off x="5806425" y="1053976"/>
            <a:ext cx="3181825" cy="3810730"/>
            <a:chOff x="1118220" y="174350"/>
            <a:chExt cx="2090830" cy="4185775"/>
          </a:xfrm>
        </p:grpSpPr>
        <p:sp>
          <p:nvSpPr>
            <p:cNvPr id="166" name="Google Shape;166;p29"/>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1118224" y="174350"/>
              <a:ext cx="2048100" cy="10011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1234775" y="337403"/>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B45F06"/>
                  </a:solidFill>
                  <a:latin typeface="PT Sans Narrow"/>
                  <a:ea typeface="PT Sans Narrow"/>
                  <a:cs typeface="PT Sans Narrow"/>
                  <a:sym typeface="PT Sans Narrow"/>
                </a:rPr>
                <a:t>INSTRUCTIONAL NEEDS</a:t>
              </a:r>
              <a:endParaRPr sz="2200">
                <a:solidFill>
                  <a:srgbClr val="1D7E74"/>
                </a:solidFill>
                <a:latin typeface="Roboto Thin"/>
                <a:ea typeface="Roboto Thin"/>
                <a:cs typeface="Roboto Thin"/>
                <a:sym typeface="Roboto Thin"/>
              </a:endParaRPr>
            </a:p>
          </p:txBody>
        </p:sp>
        <p:sp>
          <p:nvSpPr>
            <p:cNvPr id="169" name="Google Shape;169;p29"/>
            <p:cNvSpPr/>
            <p:nvPr/>
          </p:nvSpPr>
          <p:spPr>
            <a:xfrm rot="5400000">
              <a:off x="1938956" y="1125997"/>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1118220" y="1338370"/>
              <a:ext cx="2090700" cy="2940000"/>
            </a:xfrm>
            <a:prstGeom prst="rect">
              <a:avLst/>
            </a:prstGeom>
            <a:noFill/>
            <a:ln>
              <a:noFill/>
            </a:ln>
          </p:spPr>
          <p:txBody>
            <a:bodyPr spcFirstLastPara="1" wrap="square" lIns="91425" tIns="91425" rIns="91425" bIns="91425" anchor="t" anchorCtr="0">
              <a:noAutofit/>
            </a:bodyPr>
            <a:lstStyle/>
            <a:p>
              <a:pPr marL="457200" lvl="0" indent="-336550" algn="l" rtl="0">
                <a:lnSpc>
                  <a:spcPct val="114000"/>
                </a:lnSpc>
                <a:spcBef>
                  <a:spcPts val="0"/>
                </a:spcBef>
                <a:spcAft>
                  <a:spcPts val="0"/>
                </a:spcAft>
                <a:buClr>
                  <a:srgbClr val="FFFFFF"/>
                </a:buClr>
                <a:buSzPts val="1700"/>
                <a:buFont typeface="PT Sans Narrow"/>
                <a:buChar char="●"/>
              </a:pPr>
              <a:r>
                <a:rPr lang="en" sz="1700">
                  <a:solidFill>
                    <a:srgbClr val="FFFFFF"/>
                  </a:solidFill>
                  <a:latin typeface="PT Sans Narrow"/>
                  <a:ea typeface="PT Sans Narrow"/>
                  <a:cs typeface="PT Sans Narrow"/>
                  <a:sym typeface="PT Sans Narrow"/>
                </a:rPr>
                <a:t>Qualified and Trained instructors  who are aware of Deaf Culture and utilise a </a:t>
              </a:r>
              <a:r>
                <a:rPr lang="en" sz="1700" b="1">
                  <a:solidFill>
                    <a:srgbClr val="FFFFFF"/>
                  </a:solidFill>
                  <a:latin typeface="PT Sans Narrow"/>
                  <a:ea typeface="PT Sans Narrow"/>
                  <a:cs typeface="PT Sans Narrow"/>
                  <a:sym typeface="PT Sans Narrow"/>
                </a:rPr>
                <a:t>Bilingual approach </a:t>
              </a:r>
              <a:r>
                <a:rPr lang="en" sz="1700">
                  <a:solidFill>
                    <a:srgbClr val="FFFFFF"/>
                  </a:solidFill>
                  <a:latin typeface="PT Sans Narrow"/>
                  <a:ea typeface="PT Sans Narrow"/>
                  <a:cs typeface="PT Sans Narrow"/>
                  <a:sym typeface="PT Sans Narrow"/>
                </a:rPr>
                <a:t> </a:t>
              </a:r>
              <a:endParaRPr sz="1700">
                <a:solidFill>
                  <a:srgbClr val="FFFFFF"/>
                </a:solidFill>
                <a:latin typeface="PT Sans Narrow"/>
                <a:ea typeface="PT Sans Narrow"/>
                <a:cs typeface="PT Sans Narrow"/>
                <a:sym typeface="PT Sans Narrow"/>
              </a:endParaRPr>
            </a:p>
            <a:p>
              <a:pPr marL="457200" lvl="0" indent="-336550" algn="l" rtl="0">
                <a:lnSpc>
                  <a:spcPct val="114000"/>
                </a:lnSpc>
                <a:spcBef>
                  <a:spcPts val="600"/>
                </a:spcBef>
                <a:spcAft>
                  <a:spcPts val="0"/>
                </a:spcAft>
                <a:buClr>
                  <a:srgbClr val="FFFFFF"/>
                </a:buClr>
                <a:buSzPts val="1700"/>
                <a:buFont typeface="PT Sans Narrow"/>
                <a:buChar char="●"/>
              </a:pPr>
              <a:r>
                <a:rPr lang="en" sz="1700">
                  <a:solidFill>
                    <a:srgbClr val="FFFFFF"/>
                  </a:solidFill>
                  <a:latin typeface="PT Sans Narrow"/>
                  <a:ea typeface="PT Sans Narrow"/>
                  <a:cs typeface="PT Sans Narrow"/>
                  <a:sym typeface="PT Sans Narrow"/>
                </a:rPr>
                <a:t>Positive teaching and learning environment </a:t>
              </a:r>
              <a:endParaRPr sz="1700">
                <a:solidFill>
                  <a:srgbClr val="FFFFFF"/>
                </a:solidFill>
                <a:latin typeface="PT Sans Narrow"/>
                <a:ea typeface="PT Sans Narrow"/>
                <a:cs typeface="PT Sans Narrow"/>
                <a:sym typeface="PT Sans Narrow"/>
              </a:endParaRPr>
            </a:p>
            <a:p>
              <a:pPr marL="457200" lvl="0" indent="-336550" algn="l" rtl="0">
                <a:lnSpc>
                  <a:spcPct val="114000"/>
                </a:lnSpc>
                <a:spcBef>
                  <a:spcPts val="600"/>
                </a:spcBef>
                <a:spcAft>
                  <a:spcPts val="0"/>
                </a:spcAft>
                <a:buClr>
                  <a:srgbClr val="FFFFFF"/>
                </a:buClr>
                <a:buSzPts val="1700"/>
                <a:buFont typeface="PT Sans Narrow"/>
                <a:buChar char="●"/>
              </a:pPr>
              <a:r>
                <a:rPr lang="en" sz="1700">
                  <a:solidFill>
                    <a:srgbClr val="FFFFFF"/>
                  </a:solidFill>
                  <a:latin typeface="PT Sans Narrow"/>
                  <a:ea typeface="PT Sans Narrow"/>
                  <a:cs typeface="PT Sans Narrow"/>
                  <a:sym typeface="PT Sans Narrow"/>
                </a:rPr>
                <a:t>Visual access</a:t>
              </a:r>
              <a:endParaRPr sz="1700">
                <a:solidFill>
                  <a:srgbClr val="FFFFFF"/>
                </a:solidFill>
                <a:latin typeface="PT Sans Narrow"/>
                <a:ea typeface="PT Sans Narrow"/>
                <a:cs typeface="PT Sans Narrow"/>
                <a:sym typeface="PT Sans Narrow"/>
              </a:endParaRPr>
            </a:p>
            <a:p>
              <a:pPr marL="457200" lvl="0" indent="-336550" algn="l" rtl="0">
                <a:lnSpc>
                  <a:spcPct val="114000"/>
                </a:lnSpc>
                <a:spcBef>
                  <a:spcPts val="600"/>
                </a:spcBef>
                <a:spcAft>
                  <a:spcPts val="600"/>
                </a:spcAft>
                <a:buClr>
                  <a:srgbClr val="FFFFFF"/>
                </a:buClr>
                <a:buSzPts val="1700"/>
                <a:buFont typeface="PT Sans Narrow"/>
                <a:buChar char="●"/>
              </a:pPr>
              <a:r>
                <a:rPr lang="en" sz="1700">
                  <a:solidFill>
                    <a:srgbClr val="FFFFFF"/>
                  </a:solidFill>
                  <a:latin typeface="PT Sans Narrow"/>
                  <a:ea typeface="PT Sans Narrow"/>
                  <a:cs typeface="PT Sans Narrow"/>
                  <a:sym typeface="PT Sans Narrow"/>
                </a:rPr>
                <a:t>Trained and Certified Educational Interpreters </a:t>
              </a:r>
              <a:endParaRPr sz="1700">
                <a:solidFill>
                  <a:srgbClr val="FFFFFF"/>
                </a:solidFill>
                <a:latin typeface="PT Sans Narrow"/>
                <a:ea typeface="PT Sans Narrow"/>
                <a:cs typeface="PT Sans Narrow"/>
                <a:sym typeface="PT Sans Narrow"/>
              </a:endParaRPr>
            </a:p>
          </p:txBody>
        </p:sp>
      </p:grpSp>
      <p:grpSp>
        <p:nvGrpSpPr>
          <p:cNvPr id="171" name="Google Shape;171;p29"/>
          <p:cNvGrpSpPr/>
          <p:nvPr/>
        </p:nvGrpSpPr>
        <p:grpSpPr>
          <a:xfrm>
            <a:off x="3293050" y="1053975"/>
            <a:ext cx="2522360" cy="3810730"/>
            <a:chOff x="1088350" y="174350"/>
            <a:chExt cx="2120700" cy="4185775"/>
          </a:xfrm>
        </p:grpSpPr>
        <p:sp>
          <p:nvSpPr>
            <p:cNvPr id="172" name="Google Shape;172;p29"/>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1118218" y="174350"/>
              <a:ext cx="2048100" cy="10011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rot="5400000">
              <a:off x="1886765" y="120110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1088350" y="1534713"/>
              <a:ext cx="2090700" cy="2538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FFFFFF"/>
                </a:buClr>
                <a:buSzPts val="1800"/>
                <a:buFont typeface="PT Sans Narrow"/>
                <a:buChar char="●"/>
              </a:pPr>
              <a:r>
                <a:rPr lang="en" sz="1800">
                  <a:solidFill>
                    <a:srgbClr val="FFFFFF"/>
                  </a:solidFill>
                  <a:latin typeface="PT Sans Narrow"/>
                  <a:ea typeface="PT Sans Narrow"/>
                  <a:cs typeface="PT Sans Narrow"/>
                  <a:sym typeface="PT Sans Narrow"/>
                </a:rPr>
                <a:t>Language and Communication Philosophy</a:t>
              </a:r>
              <a:endParaRPr sz="1800">
                <a:solidFill>
                  <a:srgbClr val="FFFFFF"/>
                </a:solidFill>
                <a:latin typeface="PT Sans Narrow"/>
                <a:ea typeface="PT Sans Narrow"/>
                <a:cs typeface="PT Sans Narrow"/>
                <a:sym typeface="PT Sans Narrow"/>
              </a:endParaRPr>
            </a:p>
            <a:p>
              <a:pPr marL="457200" marR="0" lvl="0" indent="-342900" algn="l" rtl="0">
                <a:lnSpc>
                  <a:spcPct val="115000"/>
                </a:lnSpc>
                <a:spcBef>
                  <a:spcPts val="1000"/>
                </a:spcBef>
                <a:spcAft>
                  <a:spcPts val="0"/>
                </a:spcAft>
                <a:buClr>
                  <a:srgbClr val="FFFFFF"/>
                </a:buClr>
                <a:buSzPts val="1800"/>
                <a:buFont typeface="PT Sans Narrow"/>
                <a:buChar char="●"/>
              </a:pPr>
              <a:r>
                <a:rPr lang="en" sz="1800">
                  <a:solidFill>
                    <a:srgbClr val="FFFFFF"/>
                  </a:solidFill>
                  <a:latin typeface="PT Sans Narrow"/>
                  <a:ea typeface="PT Sans Narrow"/>
                  <a:cs typeface="PT Sans Narrow"/>
                  <a:sym typeface="PT Sans Narrow"/>
                </a:rPr>
                <a:t>JSL Friendly environment and access to information</a:t>
              </a:r>
              <a:endParaRPr sz="1800">
                <a:solidFill>
                  <a:srgbClr val="FFFFFF"/>
                </a:solidFill>
                <a:latin typeface="PT Sans Narrow"/>
                <a:ea typeface="PT Sans Narrow"/>
                <a:cs typeface="PT Sans Narrow"/>
                <a:sym typeface="PT Sans Narrow"/>
              </a:endParaRPr>
            </a:p>
            <a:p>
              <a:pPr marL="457200" marR="0" lvl="0" indent="-342900" algn="l" rtl="0">
                <a:lnSpc>
                  <a:spcPct val="115000"/>
                </a:lnSpc>
                <a:spcBef>
                  <a:spcPts val="1000"/>
                </a:spcBef>
                <a:spcAft>
                  <a:spcPts val="1000"/>
                </a:spcAft>
                <a:buClr>
                  <a:srgbClr val="FFFFFF"/>
                </a:buClr>
                <a:buSzPts val="1800"/>
                <a:buFont typeface="PT Sans Narrow"/>
                <a:buChar char="●"/>
              </a:pPr>
              <a:r>
                <a:rPr lang="en" sz="1800">
                  <a:solidFill>
                    <a:srgbClr val="FFFFFF"/>
                  </a:solidFill>
                  <a:latin typeface="PT Sans Narrow"/>
                  <a:ea typeface="PT Sans Narrow"/>
                  <a:cs typeface="PT Sans Narrow"/>
                  <a:sym typeface="PT Sans Narrow"/>
                </a:rPr>
                <a:t>Infrastructure</a:t>
              </a:r>
              <a:endParaRPr sz="1800">
                <a:solidFill>
                  <a:srgbClr val="FFFFFF"/>
                </a:solidFill>
                <a:latin typeface="PT Sans Narrow"/>
                <a:ea typeface="PT Sans Narrow"/>
                <a:cs typeface="PT Sans Narrow"/>
                <a:sym typeface="PT Sans Narrow"/>
              </a:endParaRPr>
            </a:p>
          </p:txBody>
        </p:sp>
        <p:sp>
          <p:nvSpPr>
            <p:cNvPr id="176" name="Google Shape;176;p29"/>
            <p:cNvSpPr/>
            <p:nvPr/>
          </p:nvSpPr>
          <p:spPr>
            <a:xfrm>
              <a:off x="1256130" y="286011"/>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B45F06"/>
                  </a:solidFill>
                  <a:latin typeface="PT Sans Narrow"/>
                  <a:ea typeface="PT Sans Narrow"/>
                  <a:cs typeface="PT Sans Narrow"/>
                  <a:sym typeface="PT Sans Narrow"/>
                </a:rPr>
                <a:t>SCHOOL-WIDE NEEDS</a:t>
              </a:r>
              <a:endParaRPr sz="2000">
                <a:solidFill>
                  <a:srgbClr val="B45F06"/>
                </a:solidFill>
                <a:latin typeface="Roboto Thin"/>
                <a:ea typeface="Roboto Thin"/>
                <a:cs typeface="Roboto Thin"/>
                <a:sym typeface="Roboto Thi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773700" y="1806450"/>
            <a:ext cx="7596600" cy="20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Alfa Slab One"/>
                <a:ea typeface="Alfa Slab One"/>
                <a:cs typeface="Alfa Slab One"/>
                <a:sym typeface="Alfa Slab One"/>
              </a:rPr>
              <a:t>WHAT DOES INCLUSIVE EDUCATION MEAN FOR DEAF AND HARD OF HEARING STUDENTS IN JAMAICA?</a:t>
            </a:r>
            <a:endParaRPr sz="3000">
              <a:latin typeface="Alfa Slab One"/>
              <a:ea typeface="Alfa Slab One"/>
              <a:cs typeface="Alfa Slab One"/>
              <a:sym typeface="Alfa Slab One"/>
            </a:endParaRPr>
          </a:p>
        </p:txBody>
      </p:sp>
      <p:pic>
        <p:nvPicPr>
          <p:cNvPr id="182" name="Google Shape;182;p30"/>
          <p:cNvPicPr preferRelativeResize="0"/>
          <p:nvPr/>
        </p:nvPicPr>
        <p:blipFill>
          <a:blip r:embed="rId3">
            <a:alphaModFix/>
          </a:blip>
          <a:stretch>
            <a:fillRect/>
          </a:stretch>
        </p:blipFill>
        <p:spPr>
          <a:xfrm>
            <a:off x="3568075" y="110175"/>
            <a:ext cx="1637376" cy="1637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217875"/>
            <a:ext cx="8711100" cy="7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400" b="1">
                <a:solidFill>
                  <a:srgbClr val="980000"/>
                </a:solidFill>
              </a:rPr>
              <a:t>INCLUSION IN THE CONTEXT OF BILINGUAL DEAF EDUCATION</a:t>
            </a:r>
            <a:endParaRPr sz="3400" b="1">
              <a:solidFill>
                <a:srgbClr val="980000"/>
              </a:solidFill>
            </a:endParaRPr>
          </a:p>
        </p:txBody>
      </p:sp>
      <p:sp>
        <p:nvSpPr>
          <p:cNvPr id="188" name="Google Shape;188;p31"/>
          <p:cNvSpPr txBox="1">
            <a:spLocks noGrp="1"/>
          </p:cNvSpPr>
          <p:nvPr>
            <p:ph type="body" idx="1"/>
          </p:nvPr>
        </p:nvSpPr>
        <p:spPr>
          <a:xfrm>
            <a:off x="311700" y="1184600"/>
            <a:ext cx="8520600" cy="31356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222222"/>
              </a:buClr>
              <a:buSzPts val="2400"/>
              <a:buFont typeface="PT Sans Narrow"/>
              <a:buAutoNum type="arabicPeriod"/>
            </a:pPr>
            <a:r>
              <a:rPr lang="en" sz="2400">
                <a:solidFill>
                  <a:srgbClr val="222222"/>
                </a:solidFill>
                <a:highlight>
                  <a:srgbClr val="FFFFFF"/>
                </a:highlight>
                <a:latin typeface="PT Sans Narrow"/>
                <a:ea typeface="PT Sans Narrow"/>
                <a:cs typeface="PT Sans Narrow"/>
                <a:sym typeface="PT Sans Narrow"/>
              </a:rPr>
              <a:t>A shared language philosophy that supports full communication access and cultural identity</a:t>
            </a:r>
            <a:endParaRPr sz="2400">
              <a:solidFill>
                <a:srgbClr val="222222"/>
              </a:solidFill>
              <a:highlight>
                <a:srgbClr val="FFFFFF"/>
              </a:highlight>
              <a:latin typeface="PT Sans Narrow"/>
              <a:ea typeface="PT Sans Narrow"/>
              <a:cs typeface="PT Sans Narrow"/>
              <a:sym typeface="PT Sans Narrow"/>
            </a:endParaRPr>
          </a:p>
          <a:p>
            <a:pPr marL="457200" lvl="0" indent="-381000" algn="l" rtl="0">
              <a:lnSpc>
                <a:spcPct val="150000"/>
              </a:lnSpc>
              <a:spcBef>
                <a:spcPts val="0"/>
              </a:spcBef>
              <a:spcAft>
                <a:spcPts val="0"/>
              </a:spcAft>
              <a:buClr>
                <a:srgbClr val="222222"/>
              </a:buClr>
              <a:buSzPts val="2400"/>
              <a:buFont typeface="PT Sans Narrow"/>
              <a:buAutoNum type="arabicPeriod"/>
            </a:pPr>
            <a:r>
              <a:rPr lang="en" sz="2400">
                <a:solidFill>
                  <a:srgbClr val="222222"/>
                </a:solidFill>
                <a:highlight>
                  <a:srgbClr val="FFFFFF"/>
                </a:highlight>
                <a:latin typeface="PT Sans Narrow"/>
                <a:ea typeface="PT Sans Narrow"/>
                <a:cs typeface="PT Sans Narrow"/>
                <a:sym typeface="PT Sans Narrow"/>
              </a:rPr>
              <a:t>Bilingual instructional strategies for Deaf learners</a:t>
            </a:r>
            <a:endParaRPr sz="2400">
              <a:solidFill>
                <a:srgbClr val="222222"/>
              </a:solidFill>
              <a:highlight>
                <a:srgbClr val="FFFFFF"/>
              </a:highlight>
              <a:latin typeface="PT Sans Narrow"/>
              <a:ea typeface="PT Sans Narrow"/>
              <a:cs typeface="PT Sans Narrow"/>
              <a:sym typeface="PT Sans Narrow"/>
            </a:endParaRPr>
          </a:p>
          <a:p>
            <a:pPr marL="457200" lvl="0" indent="-381000" algn="l" rtl="0">
              <a:lnSpc>
                <a:spcPct val="150000"/>
              </a:lnSpc>
              <a:spcBef>
                <a:spcPts val="0"/>
              </a:spcBef>
              <a:spcAft>
                <a:spcPts val="0"/>
              </a:spcAft>
              <a:buClr>
                <a:srgbClr val="222222"/>
              </a:buClr>
              <a:buSzPts val="2400"/>
              <a:buFont typeface="PT Sans Narrow"/>
              <a:buAutoNum type="arabicPeriod"/>
            </a:pPr>
            <a:r>
              <a:rPr lang="en" sz="2400">
                <a:solidFill>
                  <a:srgbClr val="222222"/>
                </a:solidFill>
                <a:highlight>
                  <a:srgbClr val="FFFFFF"/>
                </a:highlight>
                <a:latin typeface="PT Sans Narrow"/>
                <a:ea typeface="PT Sans Narrow"/>
                <a:cs typeface="PT Sans Narrow"/>
                <a:sym typeface="PT Sans Narrow"/>
              </a:rPr>
              <a:t>Academic proficiency in JSL for instructional staff and students</a:t>
            </a:r>
            <a:endParaRPr sz="2400">
              <a:solidFill>
                <a:srgbClr val="222222"/>
              </a:solidFill>
              <a:highlight>
                <a:srgbClr val="FFFFFF"/>
              </a:highlight>
              <a:latin typeface="PT Sans Narrow"/>
              <a:ea typeface="PT Sans Narrow"/>
              <a:cs typeface="PT Sans Narrow"/>
              <a:sym typeface="PT Sans Narrow"/>
            </a:endParaRPr>
          </a:p>
          <a:p>
            <a:pPr marL="457200" lvl="0" indent="-381000" algn="l" rtl="0">
              <a:lnSpc>
                <a:spcPct val="150000"/>
              </a:lnSpc>
              <a:spcBef>
                <a:spcPts val="0"/>
              </a:spcBef>
              <a:spcAft>
                <a:spcPts val="0"/>
              </a:spcAft>
              <a:buClr>
                <a:srgbClr val="222222"/>
              </a:buClr>
              <a:buSzPts val="2400"/>
              <a:buFont typeface="PT Sans Narrow"/>
              <a:buAutoNum type="arabicPeriod"/>
            </a:pPr>
            <a:r>
              <a:rPr lang="en" sz="2400">
                <a:solidFill>
                  <a:srgbClr val="222222"/>
                </a:solidFill>
                <a:highlight>
                  <a:srgbClr val="FFFFFF"/>
                </a:highlight>
                <a:latin typeface="PT Sans Narrow"/>
                <a:ea typeface="PT Sans Narrow"/>
                <a:cs typeface="PT Sans Narrow"/>
                <a:sym typeface="PT Sans Narrow"/>
              </a:rPr>
              <a:t>Teaching of written English as a second language</a:t>
            </a:r>
            <a:endParaRPr sz="2400">
              <a:solidFill>
                <a:srgbClr val="222222"/>
              </a:solidFill>
              <a:highlight>
                <a:srgbClr val="FFFFFF"/>
              </a:highlight>
              <a:latin typeface="PT Sans Narrow"/>
              <a:ea typeface="PT Sans Narrow"/>
              <a:cs typeface="PT Sans Narrow"/>
              <a:sym typeface="PT Sans Narrow"/>
            </a:endParaRPr>
          </a:p>
          <a:p>
            <a:pPr marL="457200" lvl="0" indent="-381000" algn="l" rtl="0">
              <a:lnSpc>
                <a:spcPct val="150000"/>
              </a:lnSpc>
              <a:spcBef>
                <a:spcPts val="0"/>
              </a:spcBef>
              <a:spcAft>
                <a:spcPts val="0"/>
              </a:spcAft>
              <a:buClr>
                <a:srgbClr val="222222"/>
              </a:buClr>
              <a:buSzPts val="2400"/>
              <a:buFont typeface="PT Sans Narrow"/>
              <a:buAutoNum type="arabicPeriod"/>
            </a:pPr>
            <a:r>
              <a:rPr lang="en" sz="2400">
                <a:solidFill>
                  <a:srgbClr val="222222"/>
                </a:solidFill>
                <a:highlight>
                  <a:srgbClr val="FFFFFF"/>
                </a:highlight>
                <a:latin typeface="PT Sans Narrow"/>
                <a:ea typeface="PT Sans Narrow"/>
                <a:cs typeface="PT Sans Narrow"/>
                <a:sym typeface="PT Sans Narrow"/>
              </a:rPr>
              <a:t>A Deaf Friendly School Ethos</a:t>
            </a:r>
            <a:endParaRPr sz="2400">
              <a:solidFill>
                <a:srgbClr val="222222"/>
              </a:solidFill>
              <a:highlight>
                <a:srgbClr val="FFFFFF"/>
              </a:highlight>
              <a:latin typeface="PT Sans Narrow"/>
              <a:ea typeface="PT Sans Narrow"/>
              <a:cs typeface="PT Sans Narrow"/>
              <a:sym typeface="PT Sans Narrow"/>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634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CC4125"/>
                </a:solidFill>
              </a:rPr>
              <a:t>THE JAMAICAN CONTEXT</a:t>
            </a:r>
            <a:endParaRPr b="1">
              <a:solidFill>
                <a:srgbClr val="CC4125"/>
              </a:solidFill>
            </a:endParaRPr>
          </a:p>
        </p:txBody>
      </p:sp>
      <p:sp>
        <p:nvSpPr>
          <p:cNvPr id="194" name="Google Shape;194;p32"/>
          <p:cNvSpPr txBox="1">
            <a:spLocks noGrp="1"/>
          </p:cNvSpPr>
          <p:nvPr>
            <p:ph type="body" idx="1"/>
          </p:nvPr>
        </p:nvSpPr>
        <p:spPr>
          <a:xfrm>
            <a:off x="311700" y="894750"/>
            <a:ext cx="8520600" cy="33540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rgbClr val="695D46"/>
              </a:buClr>
              <a:buSzPts val="2300"/>
              <a:buFont typeface="PT Sans Narrow"/>
              <a:buChar char="●"/>
            </a:pPr>
            <a:r>
              <a:rPr lang="en" sz="2300">
                <a:latin typeface="PT Sans Narrow"/>
                <a:ea typeface="PT Sans Narrow"/>
                <a:cs typeface="PT Sans Narrow"/>
                <a:sym typeface="PT Sans Narrow"/>
              </a:rPr>
              <a:t>In Jamaica, out of a population of about 2.7 million people, approximately 54,000 are Deaf. (The Planning Institute of Jamaica, 2015)</a:t>
            </a:r>
            <a:endParaRPr sz="2300">
              <a:latin typeface="PT Sans Narrow"/>
              <a:ea typeface="PT Sans Narrow"/>
              <a:cs typeface="PT Sans Narrow"/>
              <a:sym typeface="PT Sans Narrow"/>
            </a:endParaRPr>
          </a:p>
          <a:p>
            <a:pPr marL="457200" lvl="0" indent="-374650" algn="l" rtl="0">
              <a:lnSpc>
                <a:spcPct val="115000"/>
              </a:lnSpc>
              <a:spcBef>
                <a:spcPts val="1000"/>
              </a:spcBef>
              <a:spcAft>
                <a:spcPts val="0"/>
              </a:spcAft>
              <a:buClr>
                <a:srgbClr val="695D46"/>
              </a:buClr>
              <a:buSzPts val="2300"/>
              <a:buFont typeface="PT Sans Narrow"/>
              <a:buChar char="●"/>
            </a:pPr>
            <a:r>
              <a:rPr lang="en" sz="2300">
                <a:latin typeface="PT Sans Narrow"/>
                <a:ea typeface="PT Sans Narrow"/>
                <a:cs typeface="PT Sans Narrow"/>
                <a:sym typeface="PT Sans Narrow"/>
              </a:rPr>
              <a:t>11 Schools for the Deaf serving approximately 400 students </a:t>
            </a:r>
            <a:endParaRPr sz="2300">
              <a:latin typeface="PT Sans Narrow"/>
              <a:ea typeface="PT Sans Narrow"/>
              <a:cs typeface="PT Sans Narrow"/>
              <a:sym typeface="PT Sans Narrow"/>
            </a:endParaRPr>
          </a:p>
          <a:p>
            <a:pPr marL="457200" lvl="0" indent="-374650" algn="l" rtl="0">
              <a:lnSpc>
                <a:spcPct val="115000"/>
              </a:lnSpc>
              <a:spcBef>
                <a:spcPts val="1000"/>
              </a:spcBef>
              <a:spcAft>
                <a:spcPts val="0"/>
              </a:spcAft>
              <a:buClr>
                <a:srgbClr val="695D46"/>
              </a:buClr>
              <a:buSzPts val="2300"/>
              <a:buFont typeface="PT Sans Narrow"/>
              <a:buChar char="●"/>
            </a:pPr>
            <a:r>
              <a:rPr lang="en" sz="2300">
                <a:latin typeface="PT Sans Narrow"/>
                <a:ea typeface="PT Sans Narrow"/>
                <a:cs typeface="PT Sans Narrow"/>
                <a:sym typeface="PT Sans Narrow"/>
              </a:rPr>
              <a:t>Majority of children who are D/HH are educated in Schools for the Deaf</a:t>
            </a:r>
            <a:endParaRPr sz="2300">
              <a:latin typeface="PT Sans Narrow"/>
              <a:ea typeface="PT Sans Narrow"/>
              <a:cs typeface="PT Sans Narrow"/>
              <a:sym typeface="PT Sans Narrow"/>
            </a:endParaRPr>
          </a:p>
          <a:p>
            <a:pPr marL="457200" lvl="0" indent="-374650" algn="l" rtl="0">
              <a:lnSpc>
                <a:spcPct val="115000"/>
              </a:lnSpc>
              <a:spcBef>
                <a:spcPts val="1000"/>
              </a:spcBef>
              <a:spcAft>
                <a:spcPts val="0"/>
              </a:spcAft>
              <a:buClr>
                <a:srgbClr val="695D46"/>
              </a:buClr>
              <a:buSzPts val="2300"/>
              <a:buFont typeface="PT Sans Narrow"/>
              <a:buChar char="●"/>
            </a:pPr>
            <a:r>
              <a:rPr lang="en" sz="2300">
                <a:latin typeface="PT Sans Narrow"/>
                <a:ea typeface="PT Sans Narrow"/>
                <a:cs typeface="PT Sans Narrow"/>
                <a:sym typeface="PT Sans Narrow"/>
              </a:rPr>
              <a:t>Undocumented number of children with diagnosed significant hearing loss  are currently mainstreamed </a:t>
            </a:r>
            <a:endParaRPr sz="2300">
              <a:latin typeface="PT Sans Narrow"/>
              <a:ea typeface="PT Sans Narrow"/>
              <a:cs typeface="PT Sans Narrow"/>
              <a:sym typeface="PT Sans Narrow"/>
            </a:endParaRPr>
          </a:p>
          <a:p>
            <a:pPr marL="457200" lvl="0" indent="-374650" algn="l" rtl="0">
              <a:lnSpc>
                <a:spcPct val="115000"/>
              </a:lnSpc>
              <a:spcBef>
                <a:spcPts val="1000"/>
              </a:spcBef>
              <a:spcAft>
                <a:spcPts val="0"/>
              </a:spcAft>
              <a:buClr>
                <a:srgbClr val="695D46"/>
              </a:buClr>
              <a:buSzPts val="2300"/>
              <a:buFont typeface="PT Sans Narrow"/>
              <a:buChar char="●"/>
            </a:pPr>
            <a:r>
              <a:rPr lang="en" sz="2300">
                <a:latin typeface="PT Sans Narrow"/>
                <a:ea typeface="PT Sans Narrow"/>
                <a:cs typeface="PT Sans Narrow"/>
                <a:sym typeface="PT Sans Narrow"/>
              </a:rPr>
              <a:t>Deaf Culture Facilitators (DCFs) used as language and cultural models</a:t>
            </a:r>
            <a:endParaRPr sz="2300">
              <a:latin typeface="PT Sans Narrow"/>
              <a:ea typeface="PT Sans Narrow"/>
              <a:cs typeface="PT Sans Narrow"/>
              <a:sym typeface="PT Sans Narrow"/>
            </a:endParaRPr>
          </a:p>
          <a:p>
            <a:pPr marL="457200" lvl="0" indent="-374650" algn="l" rtl="0">
              <a:lnSpc>
                <a:spcPct val="115000"/>
              </a:lnSpc>
              <a:spcBef>
                <a:spcPts val="1000"/>
              </a:spcBef>
              <a:spcAft>
                <a:spcPts val="0"/>
              </a:spcAft>
              <a:buClr>
                <a:srgbClr val="695D46"/>
              </a:buClr>
              <a:buSzPts val="2300"/>
              <a:buFont typeface="PT Sans Narrow"/>
              <a:buChar char="●"/>
            </a:pPr>
            <a:r>
              <a:rPr lang="en" sz="2300">
                <a:latin typeface="PT Sans Narrow"/>
                <a:ea typeface="PT Sans Narrow"/>
                <a:cs typeface="PT Sans Narrow"/>
                <a:sym typeface="PT Sans Narrow"/>
              </a:rPr>
              <a:t>Limited cadre of trained and qualified interpreters</a:t>
            </a:r>
            <a:endParaRPr sz="2300">
              <a:latin typeface="PT Sans Narrow"/>
              <a:ea typeface="PT Sans Narrow"/>
              <a:cs typeface="PT Sans Narrow"/>
              <a:sym typeface="PT Sans Narrow"/>
            </a:endParaRPr>
          </a:p>
          <a:p>
            <a:pPr marL="0" lvl="0" indent="0" algn="l" rtl="0">
              <a:lnSpc>
                <a:spcPct val="115000"/>
              </a:lnSpc>
              <a:spcBef>
                <a:spcPts val="1000"/>
              </a:spcBef>
              <a:spcAft>
                <a:spcPts val="1000"/>
              </a:spcAft>
              <a:buNone/>
            </a:pPr>
            <a:endParaRPr sz="2400">
              <a:latin typeface="PT Sans Narrow"/>
              <a:ea typeface="PT Sans Narrow"/>
              <a:cs typeface="PT Sans Narrow"/>
              <a:sym typeface="PT Sans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0B5394"/>
                </a:solidFill>
              </a:rPr>
              <a:t>Jamaica’s Readiness for Inclusion of the D/HH?</a:t>
            </a:r>
            <a:endParaRPr b="1">
              <a:solidFill>
                <a:srgbClr val="0B5394"/>
              </a:solidFill>
            </a:endParaRPr>
          </a:p>
        </p:txBody>
      </p:sp>
      <p:sp>
        <p:nvSpPr>
          <p:cNvPr id="200" name="Google Shape;200;p33"/>
          <p:cNvSpPr txBox="1">
            <a:spLocks noGrp="1"/>
          </p:cNvSpPr>
          <p:nvPr>
            <p:ph type="body" idx="1"/>
          </p:nvPr>
        </p:nvSpPr>
        <p:spPr>
          <a:xfrm>
            <a:off x="249600" y="701075"/>
            <a:ext cx="8748300" cy="33540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Signatory to the Convention on the Rights of Persons with Disabilities</a:t>
            </a:r>
            <a:endParaRPr sz="2200">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Draft Special Education Policy </a:t>
            </a:r>
            <a:endParaRPr sz="2200">
              <a:latin typeface="PT Sans Narrow"/>
              <a:ea typeface="PT Sans Narrow"/>
              <a:cs typeface="PT Sans Narrow"/>
              <a:sym typeface="PT Sans Narrow"/>
            </a:endParaRPr>
          </a:p>
          <a:p>
            <a:pPr marL="457200" lvl="0"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Inadequate:</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Infrastructural resources to provide accommodations needed for D/HH students</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Pre-service training for Gen Ed Teachers in Deaf Education, Deaf Culture and Jamaican Sign Language at Teachers’ Colleges </a:t>
            </a:r>
            <a:endParaRPr sz="2200">
              <a:latin typeface="PT Sans Narrow"/>
              <a:ea typeface="PT Sans Narrow"/>
              <a:cs typeface="PT Sans Narrow"/>
              <a:sym typeface="PT Sans Narrow"/>
            </a:endParaRPr>
          </a:p>
          <a:p>
            <a:pPr marL="914400" lvl="1" indent="-368300" algn="l" rtl="0">
              <a:lnSpc>
                <a:spcPct val="150000"/>
              </a:lnSpc>
              <a:spcBef>
                <a:spcPts val="0"/>
              </a:spcBef>
              <a:spcAft>
                <a:spcPts val="0"/>
              </a:spcAft>
              <a:buSzPts val="2200"/>
              <a:buFont typeface="PT Sans Narrow"/>
              <a:buChar char="○"/>
            </a:pPr>
            <a:r>
              <a:rPr lang="en" sz="2200">
                <a:latin typeface="PT Sans Narrow"/>
                <a:ea typeface="PT Sans Narrow"/>
                <a:cs typeface="PT Sans Narrow"/>
                <a:sym typeface="PT Sans Narrow"/>
              </a:rPr>
              <a:t>Documented guidelines for teachers in the instructional delivery for D/HH Students </a:t>
            </a:r>
            <a:endParaRPr sz="2200">
              <a:latin typeface="PT Sans Narrow"/>
              <a:ea typeface="PT Sans Narrow"/>
              <a:cs typeface="PT Sans Narrow"/>
              <a:sym typeface="PT Sans Narrow"/>
            </a:endParaRPr>
          </a:p>
        </p:txBody>
      </p:sp>
      <p:sp>
        <p:nvSpPr>
          <p:cNvPr id="201" name="Google Shape;201;p33"/>
          <p:cNvSpPr txBox="1"/>
          <p:nvPr/>
        </p:nvSpPr>
        <p:spPr>
          <a:xfrm>
            <a:off x="249600" y="4609000"/>
            <a:ext cx="8748300" cy="33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Scott, Dostal &amp; Ewen-Smith, 2019: Inclusion and exclusion: Global challenges within deaf education in: B. Rice &amp; A. Threlkeld (Eds.), </a:t>
            </a:r>
            <a:r>
              <a:rPr lang="en" sz="1100" i="1">
                <a:solidFill>
                  <a:schemeClr val="dk1"/>
                </a:solidFill>
                <a:latin typeface="Times New Roman"/>
                <a:ea typeface="Times New Roman"/>
                <a:cs typeface="Times New Roman"/>
                <a:sym typeface="Times New Roman"/>
              </a:rPr>
              <a:t>Global Perspectives on Inclusive Teacher Education</a:t>
            </a:r>
            <a:endParaRPr sz="1100"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i="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1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On-screen Show (16:9)</PresentationFormat>
  <Paragraphs>315</Paragraphs>
  <Slides>34</Slides>
  <Notes>34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Economica</vt:lpstr>
      <vt:lpstr>Roboto Thin</vt:lpstr>
      <vt:lpstr>Open Sans</vt:lpstr>
      <vt:lpstr>Arial</vt:lpstr>
      <vt:lpstr>PT Sans Narrow</vt:lpstr>
      <vt:lpstr>Roboto</vt:lpstr>
      <vt:lpstr>Alfa Slab One</vt:lpstr>
      <vt:lpstr>Times New Roman</vt:lpstr>
      <vt:lpstr>Luxe</vt:lpstr>
      <vt:lpstr>Tropic</vt:lpstr>
      <vt:lpstr>Ensuring Inclusion in Schools for the Deaf</vt:lpstr>
      <vt:lpstr>INCLUSION DEFINED (TRADITIONAL)</vt:lpstr>
      <vt:lpstr>BACKGROUND</vt:lpstr>
      <vt:lpstr>CURRENT GLOBAL PRACTICES FOR DEAF EDUCATION</vt:lpstr>
      <vt:lpstr>TO MAINSTREAM OR NOT TO MAINSTREAM THE DEAF?</vt:lpstr>
      <vt:lpstr>WHAT DOES INCLUSIVE EDUCATION MEAN FOR DEAF AND HARD OF HEARING STUDENTS IN JAMAICA?</vt:lpstr>
      <vt:lpstr>INCLUSION IN THE CONTEXT OF BILINGUAL DEAF EDUCATION</vt:lpstr>
      <vt:lpstr>THE JAMAICAN CONTEXT</vt:lpstr>
      <vt:lpstr>Jamaica’s Readiness for Inclusion of the D/HH?</vt:lpstr>
      <vt:lpstr>Jamaica’s Readiness for Inclusion?</vt:lpstr>
      <vt:lpstr>ABOUT THE PARTNERSHIP FOR LITERACY ENHANCEMENT FOR THE DEAF PROJECT</vt:lpstr>
      <vt:lpstr>RESEARCH QUESTIONS</vt:lpstr>
      <vt:lpstr>RESEARCH DESIGN &amp; METHODS</vt:lpstr>
      <vt:lpstr>PARTICIPANTS IN THE RESEARCH</vt:lpstr>
      <vt:lpstr>Data Collection and Analysis</vt:lpstr>
      <vt:lpstr>Research Question 1:  Re-defining Inclusion</vt:lpstr>
      <vt:lpstr>Research Question #2:  PLED Interventions</vt:lpstr>
      <vt:lpstr>JSL &amp; DEAF CULTURE SURVEY RESULTS 2017  AMONG PERSONNEL IN SCHOOLS FOR THE DEAF</vt:lpstr>
      <vt:lpstr>STUDENTS’ READING COMPREHENSION</vt:lpstr>
      <vt:lpstr>Training for Teachers and DCFs</vt:lpstr>
      <vt:lpstr>Results: Parents JSL Training and Self Reports: </vt:lpstr>
      <vt:lpstr>Research Question #3: DCFs support for Inclusion</vt:lpstr>
      <vt:lpstr>HOW DO DCFS REPORT THEIR ROLES: Working with Parents</vt:lpstr>
      <vt:lpstr>HOW DO DCFS REPORT THEIR ROLES</vt:lpstr>
      <vt:lpstr>SUMMARY OF PROGRESS </vt:lpstr>
      <vt:lpstr>FEEDBACK FROM PARTICIPANTS</vt:lpstr>
      <vt:lpstr>RECOMMENDED FRAMEWORK FOR AN INCLUSIVE APPROACH TO DEAF EDUCATION</vt:lpstr>
      <vt:lpstr>CONCLUSION</vt:lpstr>
      <vt:lpstr>RECOMMENDATIONS AND NEXT STEPS</vt:lpstr>
      <vt:lpstr>RECOMMENDATIONS AND NEXT STEPS</vt:lpstr>
      <vt:lpstr>REFERENCES</vt:lpstr>
      <vt:lpstr>REFERENCES</vt:lpstr>
      <vt:lpstr>REFERENCES</vt:lpstr>
      <vt:lpstr>Thank you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Inclusion in Schools for the Deaf</dc:title>
  <dc:creator>Shauna-Kaye McArthur</dc:creator>
  <cp:lastModifiedBy>Shauna-Kaye McArthur</cp:lastModifiedBy>
  <cp:revision>1</cp:revision>
  <dcterms:modified xsi:type="dcterms:W3CDTF">2021-02-26T05:04:57Z</dcterms:modified>
</cp:coreProperties>
</file>